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0" r:id="rId4"/>
    <p:sldMasterId id="2147483705" r:id="rId5"/>
  </p:sldMasterIdLst>
  <p:notesMasterIdLst>
    <p:notesMasterId r:id="rId48"/>
  </p:notesMasterIdLst>
  <p:handoutMasterIdLst>
    <p:handoutMasterId r:id="rId49"/>
  </p:handoutMasterIdLst>
  <p:sldIdLst>
    <p:sldId id="551" r:id="rId6"/>
    <p:sldId id="552" r:id="rId7"/>
    <p:sldId id="525" r:id="rId8"/>
    <p:sldId id="550" r:id="rId9"/>
    <p:sldId id="559" r:id="rId10"/>
    <p:sldId id="526" r:id="rId11"/>
    <p:sldId id="529" r:id="rId12"/>
    <p:sldId id="553" r:id="rId13"/>
    <p:sldId id="491" r:id="rId14"/>
    <p:sldId id="492" r:id="rId15"/>
    <p:sldId id="498" r:id="rId16"/>
    <p:sldId id="567" r:id="rId17"/>
    <p:sldId id="522" r:id="rId18"/>
    <p:sldId id="390" r:id="rId19"/>
    <p:sldId id="571" r:id="rId20"/>
    <p:sldId id="483" r:id="rId21"/>
    <p:sldId id="451" r:id="rId22"/>
    <p:sldId id="452" r:id="rId23"/>
    <p:sldId id="461" r:id="rId24"/>
    <p:sldId id="543" r:id="rId25"/>
    <p:sldId id="519" r:id="rId26"/>
    <p:sldId id="465" r:id="rId27"/>
    <p:sldId id="458" r:id="rId28"/>
    <p:sldId id="558" r:id="rId29"/>
    <p:sldId id="538" r:id="rId30"/>
    <p:sldId id="557" r:id="rId31"/>
    <p:sldId id="561" r:id="rId32"/>
    <p:sldId id="563" r:id="rId33"/>
    <p:sldId id="565" r:id="rId34"/>
    <p:sldId id="564" r:id="rId35"/>
    <p:sldId id="562" r:id="rId36"/>
    <p:sldId id="568" r:id="rId37"/>
    <p:sldId id="569" r:id="rId38"/>
    <p:sldId id="566" r:id="rId39"/>
    <p:sldId id="573" r:id="rId40"/>
    <p:sldId id="570" r:id="rId41"/>
    <p:sldId id="572" r:id="rId42"/>
    <p:sldId id="574" r:id="rId43"/>
    <p:sldId id="575" r:id="rId44"/>
    <p:sldId id="576" r:id="rId45"/>
    <p:sldId id="577" r:id="rId46"/>
    <p:sldId id="578" r:id="rId47"/>
  </p:sldIdLst>
  <p:sldSz cx="10287000" cy="6858000" type="35mm"/>
  <p:notesSz cx="6946900" cy="92837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olini, Cristina  SktnHR" initials="U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64F"/>
    <a:srgbClr val="E26C8B"/>
    <a:srgbClr val="CCECFF"/>
    <a:srgbClr val="00FFFF"/>
    <a:srgbClr val="0000CC"/>
    <a:srgbClr val="3333FF"/>
    <a:srgbClr val="01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49" autoAdjust="0"/>
    <p:restoredTop sz="79763" autoAdjust="0"/>
  </p:normalViewPr>
  <p:slideViewPr>
    <p:cSldViewPr snapToGrid="0">
      <p:cViewPr varScale="1">
        <p:scale>
          <a:sx n="72" d="100"/>
          <a:sy n="72" d="100"/>
        </p:scale>
        <p:origin x="918"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464"/>
    </p:cViewPr>
  </p:sorterViewPr>
  <p:notesViewPr>
    <p:cSldViewPr snapToGrid="0">
      <p:cViewPr varScale="1">
        <p:scale>
          <a:sx n="55" d="100"/>
          <a:sy n="55" d="100"/>
        </p:scale>
        <p:origin x="-2844" y="-90"/>
      </p:cViewPr>
      <p:guideLst>
        <p:guide orient="horz" pos="292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dorf, Cory" userId="b0475066-5c21-46d9-8732-54f276716542" providerId="ADAL" clId="{094AC620-6830-43B4-BCD3-FB087F071C5D}"/>
    <pc:docChg chg="custSel addSld delSld modSld">
      <pc:chgData name="Neudorf, Cory" userId="b0475066-5c21-46d9-8732-54f276716542" providerId="ADAL" clId="{094AC620-6830-43B4-BCD3-FB087F071C5D}" dt="2022-11-07T23:30:59.902" v="1950" actId="20577"/>
      <pc:docMkLst>
        <pc:docMk/>
      </pc:docMkLst>
      <pc:sldChg chg="del">
        <pc:chgData name="Neudorf, Cory" userId="b0475066-5c21-46d9-8732-54f276716542" providerId="ADAL" clId="{094AC620-6830-43B4-BCD3-FB087F071C5D}" dt="2022-11-07T23:21:07.548" v="1061" actId="47"/>
        <pc:sldMkLst>
          <pc:docMk/>
          <pc:sldMk cId="1733114256" sldId="455"/>
        </pc:sldMkLst>
      </pc:sldChg>
      <pc:sldChg chg="del">
        <pc:chgData name="Neudorf, Cory" userId="b0475066-5c21-46d9-8732-54f276716542" providerId="ADAL" clId="{094AC620-6830-43B4-BCD3-FB087F071C5D}" dt="2022-11-07T23:23:21.439" v="1062" actId="47"/>
        <pc:sldMkLst>
          <pc:docMk/>
          <pc:sldMk cId="1621139867" sldId="464"/>
        </pc:sldMkLst>
      </pc:sldChg>
      <pc:sldChg chg="del">
        <pc:chgData name="Neudorf, Cory" userId="b0475066-5c21-46d9-8732-54f276716542" providerId="ADAL" clId="{094AC620-6830-43B4-BCD3-FB087F071C5D}" dt="2022-11-07T23:23:39.133" v="1063" actId="47"/>
        <pc:sldMkLst>
          <pc:docMk/>
          <pc:sldMk cId="1775954391" sldId="466"/>
        </pc:sldMkLst>
      </pc:sldChg>
      <pc:sldChg chg="del">
        <pc:chgData name="Neudorf, Cory" userId="b0475066-5c21-46d9-8732-54f276716542" providerId="ADAL" clId="{094AC620-6830-43B4-BCD3-FB087F071C5D}" dt="2022-11-07T23:20:34.280" v="1057" actId="47"/>
        <pc:sldMkLst>
          <pc:docMk/>
          <pc:sldMk cId="3126196615" sldId="478"/>
        </pc:sldMkLst>
      </pc:sldChg>
      <pc:sldChg chg="del">
        <pc:chgData name="Neudorf, Cory" userId="b0475066-5c21-46d9-8732-54f276716542" providerId="ADAL" clId="{094AC620-6830-43B4-BCD3-FB087F071C5D}" dt="2022-11-07T23:20:41.111" v="1058" actId="47"/>
        <pc:sldMkLst>
          <pc:docMk/>
          <pc:sldMk cId="2502158823" sldId="479"/>
        </pc:sldMkLst>
      </pc:sldChg>
      <pc:sldChg chg="del">
        <pc:chgData name="Neudorf, Cory" userId="b0475066-5c21-46d9-8732-54f276716542" providerId="ADAL" clId="{094AC620-6830-43B4-BCD3-FB087F071C5D}" dt="2022-11-07T23:20:43.007" v="1059" actId="47"/>
        <pc:sldMkLst>
          <pc:docMk/>
          <pc:sldMk cId="2471076558" sldId="480"/>
        </pc:sldMkLst>
      </pc:sldChg>
      <pc:sldChg chg="del">
        <pc:chgData name="Neudorf, Cory" userId="b0475066-5c21-46d9-8732-54f276716542" providerId="ADAL" clId="{094AC620-6830-43B4-BCD3-FB087F071C5D}" dt="2022-11-07T23:20:48.194" v="1060" actId="47"/>
        <pc:sldMkLst>
          <pc:docMk/>
          <pc:sldMk cId="3652757307" sldId="481"/>
        </pc:sldMkLst>
      </pc:sldChg>
      <pc:sldChg chg="del">
        <pc:chgData name="Neudorf, Cory" userId="b0475066-5c21-46d9-8732-54f276716542" providerId="ADAL" clId="{094AC620-6830-43B4-BCD3-FB087F071C5D}" dt="2022-11-07T23:11:39.548" v="281" actId="47"/>
        <pc:sldMkLst>
          <pc:docMk/>
          <pc:sldMk cId="350428938" sldId="530"/>
        </pc:sldMkLst>
      </pc:sldChg>
      <pc:sldChg chg="del">
        <pc:chgData name="Neudorf, Cory" userId="b0475066-5c21-46d9-8732-54f276716542" providerId="ADAL" clId="{094AC620-6830-43B4-BCD3-FB087F071C5D}" dt="2022-11-07T23:11:41.330" v="282" actId="47"/>
        <pc:sldMkLst>
          <pc:docMk/>
          <pc:sldMk cId="1334219847" sldId="531"/>
        </pc:sldMkLst>
      </pc:sldChg>
      <pc:sldChg chg="del">
        <pc:chgData name="Neudorf, Cory" userId="b0475066-5c21-46d9-8732-54f276716542" providerId="ADAL" clId="{094AC620-6830-43B4-BCD3-FB087F071C5D}" dt="2022-11-07T23:11:43.314" v="283" actId="47"/>
        <pc:sldMkLst>
          <pc:docMk/>
          <pc:sldMk cId="845378864" sldId="532"/>
        </pc:sldMkLst>
      </pc:sldChg>
      <pc:sldChg chg="del">
        <pc:chgData name="Neudorf, Cory" userId="b0475066-5c21-46d9-8732-54f276716542" providerId="ADAL" clId="{094AC620-6830-43B4-BCD3-FB087F071C5D}" dt="2022-11-07T23:24:27.311" v="1064" actId="47"/>
        <pc:sldMkLst>
          <pc:docMk/>
          <pc:sldMk cId="2043026946" sldId="544"/>
        </pc:sldMkLst>
      </pc:sldChg>
      <pc:sldChg chg="modSp mod">
        <pc:chgData name="Neudorf, Cory" userId="b0475066-5c21-46d9-8732-54f276716542" providerId="ADAL" clId="{094AC620-6830-43B4-BCD3-FB087F071C5D}" dt="2022-11-07T23:07:52.577" v="110" actId="20577"/>
        <pc:sldMkLst>
          <pc:docMk/>
          <pc:sldMk cId="1511340783" sldId="551"/>
        </pc:sldMkLst>
        <pc:spChg chg="mod">
          <ac:chgData name="Neudorf, Cory" userId="b0475066-5c21-46d9-8732-54f276716542" providerId="ADAL" clId="{094AC620-6830-43B4-BCD3-FB087F071C5D}" dt="2022-11-07T23:06:41.459" v="63" actId="20577"/>
          <ac:spMkLst>
            <pc:docMk/>
            <pc:sldMk cId="1511340783" sldId="551"/>
            <ac:spMk id="2" creationId="{00000000-0000-0000-0000-000000000000}"/>
          </ac:spMkLst>
        </pc:spChg>
        <pc:spChg chg="mod">
          <ac:chgData name="Neudorf, Cory" userId="b0475066-5c21-46d9-8732-54f276716542" providerId="ADAL" clId="{094AC620-6830-43B4-BCD3-FB087F071C5D}" dt="2022-11-07T23:07:52.577" v="110" actId="20577"/>
          <ac:spMkLst>
            <pc:docMk/>
            <pc:sldMk cId="1511340783" sldId="551"/>
            <ac:spMk id="3" creationId="{00000000-0000-0000-0000-000000000000}"/>
          </ac:spMkLst>
        </pc:spChg>
      </pc:sldChg>
      <pc:sldChg chg="modSp mod">
        <pc:chgData name="Neudorf, Cory" userId="b0475066-5c21-46d9-8732-54f276716542" providerId="ADAL" clId="{094AC620-6830-43B4-BCD3-FB087F071C5D}" dt="2022-11-07T23:09:28.172" v="280" actId="6549"/>
        <pc:sldMkLst>
          <pc:docMk/>
          <pc:sldMk cId="2145759743" sldId="552"/>
        </pc:sldMkLst>
        <pc:spChg chg="mod">
          <ac:chgData name="Neudorf, Cory" userId="b0475066-5c21-46d9-8732-54f276716542" providerId="ADAL" clId="{094AC620-6830-43B4-BCD3-FB087F071C5D}" dt="2022-11-07T23:09:28.172" v="280" actId="6549"/>
          <ac:spMkLst>
            <pc:docMk/>
            <pc:sldMk cId="2145759743" sldId="552"/>
            <ac:spMk id="5" creationId="{00000000-0000-0000-0000-000000000000}"/>
          </ac:spMkLst>
        </pc:spChg>
      </pc:sldChg>
      <pc:sldChg chg="modSp new mod">
        <pc:chgData name="Neudorf, Cory" userId="b0475066-5c21-46d9-8732-54f276716542" providerId="ADAL" clId="{094AC620-6830-43B4-BCD3-FB087F071C5D}" dt="2022-11-07T23:20:21.134" v="1056" actId="20577"/>
        <pc:sldMkLst>
          <pc:docMk/>
          <pc:sldMk cId="2927637370" sldId="571"/>
        </pc:sldMkLst>
        <pc:spChg chg="mod">
          <ac:chgData name="Neudorf, Cory" userId="b0475066-5c21-46d9-8732-54f276716542" providerId="ADAL" clId="{094AC620-6830-43B4-BCD3-FB087F071C5D}" dt="2022-11-07T23:12:47.964" v="322" actId="20577"/>
          <ac:spMkLst>
            <pc:docMk/>
            <pc:sldMk cId="2927637370" sldId="571"/>
            <ac:spMk id="2" creationId="{283E918E-99EE-1D8A-DE9E-B276962E8FD2}"/>
          </ac:spMkLst>
        </pc:spChg>
        <pc:spChg chg="mod">
          <ac:chgData name="Neudorf, Cory" userId="b0475066-5c21-46d9-8732-54f276716542" providerId="ADAL" clId="{094AC620-6830-43B4-BCD3-FB087F071C5D}" dt="2022-11-07T23:20:21.134" v="1056" actId="20577"/>
          <ac:spMkLst>
            <pc:docMk/>
            <pc:sldMk cId="2927637370" sldId="571"/>
            <ac:spMk id="3" creationId="{DD8867F6-9296-5DB1-D893-55B301468DB5}"/>
          </ac:spMkLst>
        </pc:spChg>
      </pc:sldChg>
      <pc:sldChg chg="modSp new mod">
        <pc:chgData name="Neudorf, Cory" userId="b0475066-5c21-46d9-8732-54f276716542" providerId="ADAL" clId="{094AC620-6830-43B4-BCD3-FB087F071C5D}" dt="2022-11-07T23:30:59.902" v="1950" actId="20577"/>
        <pc:sldMkLst>
          <pc:docMk/>
          <pc:sldMk cId="2725623319" sldId="572"/>
        </pc:sldMkLst>
        <pc:spChg chg="mod">
          <ac:chgData name="Neudorf, Cory" userId="b0475066-5c21-46d9-8732-54f276716542" providerId="ADAL" clId="{094AC620-6830-43B4-BCD3-FB087F071C5D}" dt="2022-11-07T23:24:53.564" v="1095" actId="20577"/>
          <ac:spMkLst>
            <pc:docMk/>
            <pc:sldMk cId="2725623319" sldId="572"/>
            <ac:spMk id="2" creationId="{88C56FD3-E18B-4919-0811-F7ADEB4FE6A4}"/>
          </ac:spMkLst>
        </pc:spChg>
        <pc:spChg chg="mod">
          <ac:chgData name="Neudorf, Cory" userId="b0475066-5c21-46d9-8732-54f276716542" providerId="ADAL" clId="{094AC620-6830-43B4-BCD3-FB087F071C5D}" dt="2022-11-07T23:30:59.902" v="1950" actId="20577"/>
          <ac:spMkLst>
            <pc:docMk/>
            <pc:sldMk cId="2725623319" sldId="572"/>
            <ac:spMk id="3" creationId="{123B1122-8A42-AE3B-9E57-9F6454ACB790}"/>
          </ac:spMkLst>
        </pc:spChg>
      </pc:sldChg>
      <pc:sldMasterChg chg="delSldLayout">
        <pc:chgData name="Neudorf, Cory" userId="b0475066-5c21-46d9-8732-54f276716542" providerId="ADAL" clId="{094AC620-6830-43B4-BCD3-FB087F071C5D}" dt="2022-11-07T23:23:21.439" v="1062" actId="47"/>
        <pc:sldMasterMkLst>
          <pc:docMk/>
          <pc:sldMasterMk cId="2830156783" sldId="2147483680"/>
        </pc:sldMasterMkLst>
        <pc:sldLayoutChg chg="del">
          <pc:chgData name="Neudorf, Cory" userId="b0475066-5c21-46d9-8732-54f276716542" providerId="ADAL" clId="{094AC620-6830-43B4-BCD3-FB087F071C5D}" dt="2022-11-07T23:23:21.439" v="1062" actId="47"/>
          <pc:sldLayoutMkLst>
            <pc:docMk/>
            <pc:sldMasterMk cId="2830156783" sldId="2147483680"/>
            <pc:sldLayoutMk cId="2813423268" sldId="2147483692"/>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3-10-31T11:55:34.092" idx="2">
    <p:pos x="3913" y="2624"/>
    <p:text>i am putting them all here for now, we can move as we see fit once we have all slides included. I am putting in way more than needed right now, but we can delete as required.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sz="1200" b="1">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sz="1200" b="1">
                <a:latin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sz="1200" b="1">
                <a:latin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sz="1200" b="1">
                <a:latin typeface="Arial" charset="0"/>
              </a:defRPr>
            </a:lvl1pPr>
          </a:lstStyle>
          <a:p>
            <a:pPr>
              <a:defRPr/>
            </a:pPr>
            <a:fld id="{68223A8E-B192-4A26-99D6-52A2A7C50293}" type="slidenum">
              <a:rPr lang="en-US"/>
              <a:pPr>
                <a:defRPr/>
              </a:pPr>
              <a:t>‹#›</a:t>
            </a:fld>
            <a:endParaRPr lang="en-US"/>
          </a:p>
        </p:txBody>
      </p:sp>
    </p:spTree>
    <p:extLst>
      <p:ext uri="{BB962C8B-B14F-4D97-AF65-F5344CB8AC3E}">
        <p14:creationId xmlns:p14="http://schemas.microsoft.com/office/powerpoint/2010/main" val="3351700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sz="1200" b="1">
                <a:latin typeface="Arial" charset="0"/>
              </a:defRPr>
            </a:lvl1pPr>
          </a:lstStyle>
          <a:p>
            <a:pPr>
              <a:defRPr/>
            </a:pPr>
            <a:endParaRPr lang="en-US"/>
          </a:p>
        </p:txBody>
      </p:sp>
      <p:sp>
        <p:nvSpPr>
          <p:cNvPr id="1433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sz="1200" b="1">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862013" y="696913"/>
            <a:ext cx="5222875"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sz="1200" b="1">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sz="1200" b="1">
                <a:latin typeface="Arial" charset="0"/>
              </a:defRPr>
            </a:lvl1pPr>
          </a:lstStyle>
          <a:p>
            <a:pPr>
              <a:defRPr/>
            </a:pPr>
            <a:fld id="{8F10554C-F7E5-4132-909D-CAB49EBFDF8F}" type="slidenum">
              <a:rPr lang="en-US"/>
              <a:pPr>
                <a:defRPr/>
              </a:pPr>
              <a:t>‹#›</a:t>
            </a:fld>
            <a:endParaRPr lang="en-US"/>
          </a:p>
        </p:txBody>
      </p:sp>
    </p:spTree>
    <p:extLst>
      <p:ext uri="{BB962C8B-B14F-4D97-AF65-F5344CB8AC3E}">
        <p14:creationId xmlns:p14="http://schemas.microsoft.com/office/powerpoint/2010/main" val="142940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dirty="0">
                <a:latin typeface="Arial" pitchFamily="34" charset="0"/>
              </a:rPr>
              <a:t>According to the Public Health Agency of Canada (PHAC) a population health approach </a:t>
            </a:r>
            <a:r>
              <a:rPr lang="en-US" altLang="en-US" dirty="0">
                <a:latin typeface="Arial" pitchFamily="34" charset="0"/>
              </a:rPr>
              <a:t>“</a:t>
            </a:r>
            <a:r>
              <a:rPr lang="en-US" dirty="0">
                <a:latin typeface="Arial" pitchFamily="34" charset="0"/>
              </a:rPr>
              <a:t>focuses on improving the health status of a population, or sub-population rather than individuals. Focusing on the health of populations also necessitates the reduction of health inequalities in health status between population groups. An underlying assumption of a population health approach is that reductions in health inequities require reductions in material and social inequities. The outcomes or benefits of a population health approach, therefore, extend beyond improved population health outcomes to include a sustainable and integrated health system, increased national growth and productivity, and strengthened social cohesion and citizen engagement</a:t>
            </a:r>
          </a:p>
          <a:p>
            <a:pPr eaLnBrk="1" hangingPunct="1"/>
            <a:r>
              <a:rPr lang="en-US" dirty="0">
                <a:latin typeface="Arial" pitchFamily="34" charset="0"/>
              </a:rPr>
              <a:t>A 2007 review of RHAs showed that most organizations are struggling to operationalize these concepts. It concluded that "an inability to adopt a population health approach may be due as much to government directives to spend new monies elsewhere rather than the particular failings of RHAs". In the healthcare chapter of the book </a:t>
            </a:r>
            <a:r>
              <a:rPr lang="en-US" altLang="en-US" dirty="0">
                <a:latin typeface="Arial" pitchFamily="34" charset="0"/>
              </a:rPr>
              <a:t>“</a:t>
            </a:r>
            <a:r>
              <a:rPr lang="en-US" dirty="0">
                <a:latin typeface="Arial" pitchFamily="34" charset="0"/>
              </a:rPr>
              <a:t>Social Determinants of Health: Canadian Perspectives</a:t>
            </a:r>
            <a:r>
              <a:rPr lang="en-US" altLang="en-US" dirty="0">
                <a:latin typeface="Arial" pitchFamily="34" charset="0"/>
              </a:rPr>
              <a:t>”</a:t>
            </a:r>
            <a:r>
              <a:rPr lang="en-US" dirty="0">
                <a:latin typeface="Arial" pitchFamily="34" charset="0"/>
              </a:rPr>
              <a:t>, it is suggested that while health services have historically not contributed as much toward health status as the social determinants of health, </a:t>
            </a:r>
            <a:r>
              <a:rPr lang="en-US" altLang="en-US" dirty="0">
                <a:latin typeface="Arial" pitchFamily="34" charset="0"/>
              </a:rPr>
              <a:t>“</a:t>
            </a:r>
            <a:r>
              <a:rPr lang="en-US" dirty="0">
                <a:latin typeface="Arial" pitchFamily="34" charset="0"/>
              </a:rPr>
              <a:t>re-engineered services could help make healthcare a bigger influence on our health status.</a:t>
            </a:r>
            <a:r>
              <a:rPr lang="en-US" altLang="en-US" dirty="0">
                <a:latin typeface="Arial" pitchFamily="34" charset="0"/>
              </a:rPr>
              <a:t>”</a:t>
            </a:r>
            <a:r>
              <a:rPr lang="en-US" dirty="0">
                <a:latin typeface="Arial" pitchFamily="34" charset="0"/>
              </a:rPr>
              <a:t> Frankish CJ, Moulton G, </a:t>
            </a:r>
            <a:r>
              <a:rPr lang="en-US" dirty="0" err="1">
                <a:latin typeface="Arial" pitchFamily="34" charset="0"/>
              </a:rPr>
              <a:t>Quantz</a:t>
            </a:r>
            <a:r>
              <a:rPr lang="en-US" dirty="0">
                <a:latin typeface="Arial" pitchFamily="34" charset="0"/>
              </a:rPr>
              <a:t> D, Carson AJ, </a:t>
            </a:r>
            <a:r>
              <a:rPr lang="en-US" dirty="0" err="1">
                <a:latin typeface="Arial" pitchFamily="34" charset="0"/>
              </a:rPr>
              <a:t>Casebeer</a:t>
            </a:r>
            <a:r>
              <a:rPr lang="en-US" dirty="0">
                <a:latin typeface="Arial" pitchFamily="34" charset="0"/>
              </a:rPr>
              <a:t> A, </a:t>
            </a:r>
            <a:r>
              <a:rPr lang="en-US" dirty="0" err="1">
                <a:latin typeface="Arial" pitchFamily="34" charset="0"/>
              </a:rPr>
              <a:t>Eyles</a:t>
            </a:r>
            <a:r>
              <a:rPr lang="en-US" dirty="0">
                <a:latin typeface="Arial" pitchFamily="34" charset="0"/>
              </a:rPr>
              <a:t> J, </a:t>
            </a:r>
            <a:r>
              <a:rPr lang="en-US" dirty="0" err="1">
                <a:latin typeface="Arial" pitchFamily="34" charset="0"/>
              </a:rPr>
              <a:t>Labonte</a:t>
            </a:r>
            <a:r>
              <a:rPr lang="en-US" dirty="0">
                <a:latin typeface="Arial" pitchFamily="34" charset="0"/>
              </a:rPr>
              <a:t> R, </a:t>
            </a:r>
            <a:r>
              <a:rPr lang="en-US" dirty="0" err="1">
                <a:latin typeface="Arial" pitchFamily="34" charset="0"/>
              </a:rPr>
              <a:t>Evoy</a:t>
            </a:r>
            <a:r>
              <a:rPr lang="en-US" dirty="0">
                <a:latin typeface="Arial" pitchFamily="34" charset="0"/>
              </a:rPr>
              <a:t> B. </a:t>
            </a:r>
            <a:r>
              <a:rPr lang="en-US" altLang="en-US" dirty="0">
                <a:latin typeface="Arial" pitchFamily="34" charset="0"/>
              </a:rPr>
              <a:t>“</a:t>
            </a:r>
            <a:r>
              <a:rPr lang="en-US" dirty="0">
                <a:latin typeface="Arial" pitchFamily="34" charset="0"/>
              </a:rPr>
              <a:t>Addressing the non-medical determinants of health: A survey of Canada's health regions</a:t>
            </a:r>
            <a:r>
              <a:rPr lang="en-US" altLang="en-US" dirty="0">
                <a:latin typeface="Arial" pitchFamily="34" charset="0"/>
              </a:rPr>
              <a:t>”</a:t>
            </a:r>
            <a:r>
              <a:rPr lang="en-US" dirty="0">
                <a:latin typeface="Arial" pitchFamily="34" charset="0"/>
              </a:rPr>
              <a:t> Canadian Journal of Public Health.  January/February 2007, Vol.98, No.1 p 41-47</a:t>
            </a:r>
          </a:p>
          <a:p>
            <a:pPr eaLnBrk="1" hangingPunct="1"/>
            <a:r>
              <a:rPr lang="en-US" altLang="en-US" dirty="0">
                <a:latin typeface="Arial" pitchFamily="34" charset="0"/>
              </a:rPr>
              <a:t>“</a:t>
            </a:r>
            <a:r>
              <a:rPr lang="en-US" dirty="0">
                <a:latin typeface="Arial" pitchFamily="34" charset="0"/>
              </a:rPr>
              <a:t>Social Determinants of Health: Canadian Perspectives</a:t>
            </a:r>
            <a:r>
              <a:rPr lang="en-US" altLang="en-US" dirty="0">
                <a:latin typeface="Arial" pitchFamily="34" charset="0"/>
              </a:rPr>
              <a:t>”</a:t>
            </a:r>
            <a:r>
              <a:rPr lang="en-US" dirty="0">
                <a:latin typeface="Arial" pitchFamily="34" charset="0"/>
              </a:rPr>
              <a:t>. Edited by Dennis Raphael. 2004 Canadian Scholars Press. Chapter 20 Healthcare and Health by Michael </a:t>
            </a:r>
            <a:r>
              <a:rPr lang="en-US" dirty="0" err="1">
                <a:latin typeface="Arial" pitchFamily="34" charset="0"/>
              </a:rPr>
              <a:t>Rachlis</a:t>
            </a:r>
            <a:r>
              <a:rPr lang="en-US" dirty="0">
                <a:latin typeface="Arial" pitchFamily="34" charset="0"/>
              </a:rPr>
              <a:t> p 297-310</a:t>
            </a:r>
          </a:p>
          <a:p>
            <a:pPr eaLnBrk="1" hangingPunct="1"/>
            <a:endParaRPr lang="en-US" dirty="0">
              <a:latin typeface="Arial" pitchFamily="34" charset="0"/>
            </a:endParaRPr>
          </a:p>
        </p:txBody>
      </p:sp>
      <p:sp>
        <p:nvSpPr>
          <p:cNvPr id="327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a:solidFill>
                  <a:schemeClr val="bg1"/>
                </a:solidFill>
                <a:latin typeface="Arial" pitchFamily="34" charset="0"/>
                <a:ea typeface="MS PGothic" pitchFamily="34" charset="-128"/>
              </a:defRPr>
            </a:lvl1pPr>
            <a:lvl2pPr marL="753500" indent="-289808" eaLnBrk="0" hangingPunct="0">
              <a:defRPr sz="3200">
                <a:solidFill>
                  <a:schemeClr val="bg1"/>
                </a:solidFill>
                <a:latin typeface="Arial" pitchFamily="34" charset="0"/>
                <a:ea typeface="MS PGothic" pitchFamily="34" charset="-128"/>
              </a:defRPr>
            </a:lvl2pPr>
            <a:lvl3pPr marL="1159231" indent="-231846" eaLnBrk="0" hangingPunct="0">
              <a:defRPr sz="3200">
                <a:solidFill>
                  <a:schemeClr val="bg1"/>
                </a:solidFill>
                <a:latin typeface="Arial" pitchFamily="34" charset="0"/>
                <a:ea typeface="MS PGothic" pitchFamily="34" charset="-128"/>
              </a:defRPr>
            </a:lvl3pPr>
            <a:lvl4pPr marL="1622923" indent="-231846" eaLnBrk="0" hangingPunct="0">
              <a:defRPr sz="3200">
                <a:solidFill>
                  <a:schemeClr val="bg1"/>
                </a:solidFill>
                <a:latin typeface="Arial" pitchFamily="34" charset="0"/>
                <a:ea typeface="MS PGothic" pitchFamily="34" charset="-128"/>
              </a:defRPr>
            </a:lvl4pPr>
            <a:lvl5pPr marL="2086615" indent="-231846" eaLnBrk="0" hangingPunct="0">
              <a:defRPr sz="3200">
                <a:solidFill>
                  <a:schemeClr val="bg1"/>
                </a:solidFill>
                <a:latin typeface="Arial" pitchFamily="34" charset="0"/>
                <a:ea typeface="MS PGothic" pitchFamily="34" charset="-128"/>
              </a:defRPr>
            </a:lvl5pPr>
            <a:lvl6pPr marL="2550307" indent="-231846" algn="ctr" eaLnBrk="0" fontAlgn="base" hangingPunct="0">
              <a:spcBef>
                <a:spcPct val="0"/>
              </a:spcBef>
              <a:spcAft>
                <a:spcPct val="0"/>
              </a:spcAft>
              <a:defRPr sz="3200">
                <a:solidFill>
                  <a:schemeClr val="bg1"/>
                </a:solidFill>
                <a:latin typeface="Arial" pitchFamily="34" charset="0"/>
                <a:ea typeface="MS PGothic" pitchFamily="34" charset="-128"/>
              </a:defRPr>
            </a:lvl6pPr>
            <a:lvl7pPr marL="3014000" indent="-231846" algn="ctr" eaLnBrk="0" fontAlgn="base" hangingPunct="0">
              <a:spcBef>
                <a:spcPct val="0"/>
              </a:spcBef>
              <a:spcAft>
                <a:spcPct val="0"/>
              </a:spcAft>
              <a:defRPr sz="3200">
                <a:solidFill>
                  <a:schemeClr val="bg1"/>
                </a:solidFill>
                <a:latin typeface="Arial" pitchFamily="34" charset="0"/>
                <a:ea typeface="MS PGothic" pitchFamily="34" charset="-128"/>
              </a:defRPr>
            </a:lvl7pPr>
            <a:lvl8pPr marL="3477692" indent="-231846" algn="ctr" eaLnBrk="0" fontAlgn="base" hangingPunct="0">
              <a:spcBef>
                <a:spcPct val="0"/>
              </a:spcBef>
              <a:spcAft>
                <a:spcPct val="0"/>
              </a:spcAft>
              <a:defRPr sz="3200">
                <a:solidFill>
                  <a:schemeClr val="bg1"/>
                </a:solidFill>
                <a:latin typeface="Arial" pitchFamily="34" charset="0"/>
                <a:ea typeface="MS PGothic" pitchFamily="34" charset="-128"/>
              </a:defRPr>
            </a:lvl8pPr>
            <a:lvl9pPr marL="3941384" indent="-231846" algn="ctr" eaLnBrk="0" fontAlgn="base" hangingPunct="0">
              <a:spcBef>
                <a:spcPct val="0"/>
              </a:spcBef>
              <a:spcAft>
                <a:spcPct val="0"/>
              </a:spcAft>
              <a:defRPr sz="3200">
                <a:solidFill>
                  <a:schemeClr val="bg1"/>
                </a:solidFill>
                <a:latin typeface="Arial" pitchFamily="34" charset="0"/>
                <a:ea typeface="MS PGothic" pitchFamily="34" charset="-128"/>
              </a:defRPr>
            </a:lvl9pPr>
          </a:lstStyle>
          <a:p>
            <a:pPr eaLnBrk="1" hangingPunct="1"/>
            <a:fld id="{02C84722-F526-45A3-AEA0-7E14A1C89243}" type="slidenum">
              <a:rPr lang="en-CA" sz="1200">
                <a:solidFill>
                  <a:schemeClr val="tx1"/>
                </a:solidFill>
              </a:rPr>
              <a:pPr eaLnBrk="1" hangingPunct="1"/>
              <a:t>3</a:t>
            </a:fld>
            <a:endParaRPr lang="en-CA"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3500" indent="-289808" eaLnBrk="0" hangingPunct="0">
              <a:defRPr>
                <a:solidFill>
                  <a:schemeClr val="tx1"/>
                </a:solidFill>
                <a:latin typeface="Arial" pitchFamily="34" charset="0"/>
                <a:ea typeface="MS PGothic" pitchFamily="34" charset="-128"/>
              </a:defRPr>
            </a:lvl2pPr>
            <a:lvl3pPr marL="1159231" indent="-231846" eaLnBrk="0" hangingPunct="0">
              <a:defRPr>
                <a:solidFill>
                  <a:schemeClr val="tx1"/>
                </a:solidFill>
                <a:latin typeface="Arial" pitchFamily="34" charset="0"/>
                <a:ea typeface="MS PGothic" pitchFamily="34" charset="-128"/>
              </a:defRPr>
            </a:lvl3pPr>
            <a:lvl4pPr marL="1622923" indent="-231846" eaLnBrk="0" hangingPunct="0">
              <a:defRPr>
                <a:solidFill>
                  <a:schemeClr val="tx1"/>
                </a:solidFill>
                <a:latin typeface="Arial" pitchFamily="34" charset="0"/>
                <a:ea typeface="MS PGothic" pitchFamily="34" charset="-128"/>
              </a:defRPr>
            </a:lvl4pPr>
            <a:lvl5pPr marL="2086615" indent="-231846" eaLnBrk="0" hangingPunct="0">
              <a:defRPr>
                <a:solidFill>
                  <a:schemeClr val="tx1"/>
                </a:solidFill>
                <a:latin typeface="Arial" pitchFamily="34" charset="0"/>
                <a:ea typeface="MS PGothic" pitchFamily="34" charset="-128"/>
              </a:defRPr>
            </a:lvl5pPr>
            <a:lvl6pPr marL="2550307" indent="-231846" defTabSz="463692" eaLnBrk="0" fontAlgn="base" hangingPunct="0">
              <a:spcBef>
                <a:spcPct val="0"/>
              </a:spcBef>
              <a:spcAft>
                <a:spcPct val="0"/>
              </a:spcAft>
              <a:defRPr>
                <a:solidFill>
                  <a:schemeClr val="tx1"/>
                </a:solidFill>
                <a:latin typeface="Arial" pitchFamily="34" charset="0"/>
                <a:ea typeface="MS PGothic" pitchFamily="34" charset="-128"/>
              </a:defRPr>
            </a:lvl6pPr>
            <a:lvl7pPr marL="3014000" indent="-231846" defTabSz="463692" eaLnBrk="0" fontAlgn="base" hangingPunct="0">
              <a:spcBef>
                <a:spcPct val="0"/>
              </a:spcBef>
              <a:spcAft>
                <a:spcPct val="0"/>
              </a:spcAft>
              <a:defRPr>
                <a:solidFill>
                  <a:schemeClr val="tx1"/>
                </a:solidFill>
                <a:latin typeface="Arial" pitchFamily="34" charset="0"/>
                <a:ea typeface="MS PGothic" pitchFamily="34" charset="-128"/>
              </a:defRPr>
            </a:lvl7pPr>
            <a:lvl8pPr marL="3477692" indent="-231846" defTabSz="463692" eaLnBrk="0" fontAlgn="base" hangingPunct="0">
              <a:spcBef>
                <a:spcPct val="0"/>
              </a:spcBef>
              <a:spcAft>
                <a:spcPct val="0"/>
              </a:spcAft>
              <a:defRPr>
                <a:solidFill>
                  <a:schemeClr val="tx1"/>
                </a:solidFill>
                <a:latin typeface="Arial" pitchFamily="34" charset="0"/>
                <a:ea typeface="MS PGothic" pitchFamily="34" charset="-128"/>
              </a:defRPr>
            </a:lvl8pPr>
            <a:lvl9pPr marL="3941384" indent="-231846" defTabSz="463692"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68E4B30-090C-4145-8EA2-F3F341A0607D}" type="slidenum">
              <a:rPr lang="en-US">
                <a:latin typeface="Calibri" pitchFamily="34" charset="0"/>
              </a:rPr>
              <a:pPr eaLnBrk="1" hangingPunct="1"/>
              <a:t>21</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10554C-F7E5-4132-909D-CAB49EBFDF8F}" type="slidenum">
              <a:rPr lang="en-US" smtClean="0"/>
              <a:pPr>
                <a:defRPr/>
              </a:pPr>
              <a:t>33</a:t>
            </a:fld>
            <a:endParaRPr lang="en-US"/>
          </a:p>
        </p:txBody>
      </p:sp>
    </p:spTree>
    <p:extLst>
      <p:ext uri="{BB962C8B-B14F-4D97-AF65-F5344CB8AC3E}">
        <p14:creationId xmlns:p14="http://schemas.microsoft.com/office/powerpoint/2010/main" val="194708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10554C-F7E5-4132-909D-CAB49EBFDF8F}" type="slidenum">
              <a:rPr lang="en-US" smtClean="0"/>
              <a:pPr>
                <a:defRPr/>
              </a:pPr>
              <a:t>5</a:t>
            </a:fld>
            <a:endParaRPr lang="en-US"/>
          </a:p>
        </p:txBody>
      </p:sp>
    </p:spTree>
    <p:extLst>
      <p:ext uri="{BB962C8B-B14F-4D97-AF65-F5344CB8AC3E}">
        <p14:creationId xmlns:p14="http://schemas.microsoft.com/office/powerpoint/2010/main" val="94487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dirty="0">
                <a:latin typeface="Arial" pitchFamily="34" charset="0"/>
              </a:rPr>
              <a:t>According to the Public Health Agency of Canada (PHAC) a population health approach </a:t>
            </a:r>
            <a:r>
              <a:rPr lang="en-US" altLang="en-US" dirty="0">
                <a:latin typeface="Arial" pitchFamily="34" charset="0"/>
              </a:rPr>
              <a:t>“</a:t>
            </a:r>
            <a:r>
              <a:rPr lang="en-US" dirty="0">
                <a:latin typeface="Arial" pitchFamily="34" charset="0"/>
              </a:rPr>
              <a:t>focuses on improving the health status of a population, or sub-population rather than individuals. Focusing on the health of populations also necessitates the reduction of health inequalities in health status between population groups. An underlying assumption of a population health approach is that reductions in health inequities require reductions in material and social inequities. The outcomes or benefits of a population health approach, therefore, extend beyond improved population health outcomes to include a sustainable and integrated health system, increased national growth and productivity, and strengthened social cohesion and citizen engagement</a:t>
            </a:r>
          </a:p>
          <a:p>
            <a:pPr eaLnBrk="1" hangingPunct="1"/>
            <a:r>
              <a:rPr lang="en-US" dirty="0">
                <a:latin typeface="Arial" pitchFamily="34" charset="0"/>
              </a:rPr>
              <a:t>A 2007 review of RHAs showed that most organizations are struggling to operationalize these concepts. It concluded that "an inability to adopt a population health approach may be due as much to government directives to spend new monies elsewhere rather than the particular failings of RHAs". In the healthcare chapter of the book </a:t>
            </a:r>
            <a:r>
              <a:rPr lang="en-US" altLang="en-US" dirty="0">
                <a:latin typeface="Arial" pitchFamily="34" charset="0"/>
              </a:rPr>
              <a:t>“</a:t>
            </a:r>
            <a:r>
              <a:rPr lang="en-US" dirty="0">
                <a:latin typeface="Arial" pitchFamily="34" charset="0"/>
              </a:rPr>
              <a:t>Social Determinants of Health: Canadian Perspectives</a:t>
            </a:r>
            <a:r>
              <a:rPr lang="en-US" altLang="en-US" dirty="0">
                <a:latin typeface="Arial" pitchFamily="34" charset="0"/>
              </a:rPr>
              <a:t>”</a:t>
            </a:r>
            <a:r>
              <a:rPr lang="en-US" dirty="0">
                <a:latin typeface="Arial" pitchFamily="34" charset="0"/>
              </a:rPr>
              <a:t>, it is suggested that while health services have historically not contributed as much toward health status as the social determinants of health, </a:t>
            </a:r>
            <a:r>
              <a:rPr lang="en-US" altLang="en-US" dirty="0">
                <a:latin typeface="Arial" pitchFamily="34" charset="0"/>
              </a:rPr>
              <a:t>“</a:t>
            </a:r>
            <a:r>
              <a:rPr lang="en-US" dirty="0">
                <a:latin typeface="Arial" pitchFamily="34" charset="0"/>
              </a:rPr>
              <a:t>re-engineered services could help make healthcare a bigger influence on our health status.</a:t>
            </a:r>
            <a:r>
              <a:rPr lang="en-US" altLang="en-US" dirty="0">
                <a:latin typeface="Arial" pitchFamily="34" charset="0"/>
              </a:rPr>
              <a:t>”</a:t>
            </a:r>
            <a:r>
              <a:rPr lang="en-US" dirty="0">
                <a:latin typeface="Arial" pitchFamily="34" charset="0"/>
              </a:rPr>
              <a:t> Frankish CJ, Moulton G, </a:t>
            </a:r>
            <a:r>
              <a:rPr lang="en-US" dirty="0" err="1">
                <a:latin typeface="Arial" pitchFamily="34" charset="0"/>
              </a:rPr>
              <a:t>Quantz</a:t>
            </a:r>
            <a:r>
              <a:rPr lang="en-US" dirty="0">
                <a:latin typeface="Arial" pitchFamily="34" charset="0"/>
              </a:rPr>
              <a:t> D, Carson AJ, </a:t>
            </a:r>
            <a:r>
              <a:rPr lang="en-US" dirty="0" err="1">
                <a:latin typeface="Arial" pitchFamily="34" charset="0"/>
              </a:rPr>
              <a:t>Casebeer</a:t>
            </a:r>
            <a:r>
              <a:rPr lang="en-US" dirty="0">
                <a:latin typeface="Arial" pitchFamily="34" charset="0"/>
              </a:rPr>
              <a:t> A, </a:t>
            </a:r>
            <a:r>
              <a:rPr lang="en-US" dirty="0" err="1">
                <a:latin typeface="Arial" pitchFamily="34" charset="0"/>
              </a:rPr>
              <a:t>Eyles</a:t>
            </a:r>
            <a:r>
              <a:rPr lang="en-US" dirty="0">
                <a:latin typeface="Arial" pitchFamily="34" charset="0"/>
              </a:rPr>
              <a:t> J, </a:t>
            </a:r>
            <a:r>
              <a:rPr lang="en-US" dirty="0" err="1">
                <a:latin typeface="Arial" pitchFamily="34" charset="0"/>
              </a:rPr>
              <a:t>Labonte</a:t>
            </a:r>
            <a:r>
              <a:rPr lang="en-US" dirty="0">
                <a:latin typeface="Arial" pitchFamily="34" charset="0"/>
              </a:rPr>
              <a:t> R, </a:t>
            </a:r>
            <a:r>
              <a:rPr lang="en-US" dirty="0" err="1">
                <a:latin typeface="Arial" pitchFamily="34" charset="0"/>
              </a:rPr>
              <a:t>Evoy</a:t>
            </a:r>
            <a:r>
              <a:rPr lang="en-US" dirty="0">
                <a:latin typeface="Arial" pitchFamily="34" charset="0"/>
              </a:rPr>
              <a:t> B. </a:t>
            </a:r>
            <a:r>
              <a:rPr lang="en-US" altLang="en-US" dirty="0">
                <a:latin typeface="Arial" pitchFamily="34" charset="0"/>
              </a:rPr>
              <a:t>“</a:t>
            </a:r>
            <a:r>
              <a:rPr lang="en-US" dirty="0">
                <a:latin typeface="Arial" pitchFamily="34" charset="0"/>
              </a:rPr>
              <a:t>Addressing the non-medical determinants of health: A survey of Canada's health regions</a:t>
            </a:r>
            <a:r>
              <a:rPr lang="en-US" altLang="en-US" dirty="0">
                <a:latin typeface="Arial" pitchFamily="34" charset="0"/>
              </a:rPr>
              <a:t>”</a:t>
            </a:r>
            <a:r>
              <a:rPr lang="en-US" dirty="0">
                <a:latin typeface="Arial" pitchFamily="34" charset="0"/>
              </a:rPr>
              <a:t> Canadian Journal of Public Health.  January/February 2007, Vol.98, No.1 p 41-47</a:t>
            </a:r>
          </a:p>
          <a:p>
            <a:pPr eaLnBrk="1" hangingPunct="1"/>
            <a:r>
              <a:rPr lang="en-US" altLang="en-US" dirty="0">
                <a:latin typeface="Arial" pitchFamily="34" charset="0"/>
              </a:rPr>
              <a:t>“</a:t>
            </a:r>
            <a:r>
              <a:rPr lang="en-US" dirty="0">
                <a:latin typeface="Arial" pitchFamily="34" charset="0"/>
              </a:rPr>
              <a:t>Social Determinants of Health: Canadian Perspectives</a:t>
            </a:r>
            <a:r>
              <a:rPr lang="en-US" altLang="en-US" dirty="0">
                <a:latin typeface="Arial" pitchFamily="34" charset="0"/>
              </a:rPr>
              <a:t>”</a:t>
            </a:r>
            <a:r>
              <a:rPr lang="en-US" dirty="0">
                <a:latin typeface="Arial" pitchFamily="34" charset="0"/>
              </a:rPr>
              <a:t>. Edited by Dennis Raphael. 2004 Canadian Scholars Press. Chapter 20 Healthcare and Health by Michael </a:t>
            </a:r>
            <a:r>
              <a:rPr lang="en-US" dirty="0" err="1">
                <a:latin typeface="Arial" pitchFamily="34" charset="0"/>
              </a:rPr>
              <a:t>Rachlis</a:t>
            </a:r>
            <a:r>
              <a:rPr lang="en-US" dirty="0">
                <a:latin typeface="Arial" pitchFamily="34" charset="0"/>
              </a:rPr>
              <a:t> p 297-310</a:t>
            </a:r>
          </a:p>
          <a:p>
            <a:pPr eaLnBrk="1" hangingPunct="1"/>
            <a:endParaRPr lang="en-US" dirty="0">
              <a:latin typeface="Arial" pitchFamily="34" charset="0"/>
            </a:endParaRPr>
          </a:p>
        </p:txBody>
      </p:sp>
      <p:sp>
        <p:nvSpPr>
          <p:cNvPr id="3277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a:solidFill>
                  <a:schemeClr val="bg1"/>
                </a:solidFill>
                <a:latin typeface="Arial" pitchFamily="34" charset="0"/>
                <a:ea typeface="MS PGothic" pitchFamily="34" charset="-128"/>
              </a:defRPr>
            </a:lvl1pPr>
            <a:lvl2pPr marL="753500" indent="-289808" eaLnBrk="0" hangingPunct="0">
              <a:defRPr sz="3200">
                <a:solidFill>
                  <a:schemeClr val="bg1"/>
                </a:solidFill>
                <a:latin typeface="Arial" pitchFamily="34" charset="0"/>
                <a:ea typeface="MS PGothic" pitchFamily="34" charset="-128"/>
              </a:defRPr>
            </a:lvl2pPr>
            <a:lvl3pPr marL="1159231" indent="-231846" eaLnBrk="0" hangingPunct="0">
              <a:defRPr sz="3200">
                <a:solidFill>
                  <a:schemeClr val="bg1"/>
                </a:solidFill>
                <a:latin typeface="Arial" pitchFamily="34" charset="0"/>
                <a:ea typeface="MS PGothic" pitchFamily="34" charset="-128"/>
              </a:defRPr>
            </a:lvl3pPr>
            <a:lvl4pPr marL="1622923" indent="-231846" eaLnBrk="0" hangingPunct="0">
              <a:defRPr sz="3200">
                <a:solidFill>
                  <a:schemeClr val="bg1"/>
                </a:solidFill>
                <a:latin typeface="Arial" pitchFamily="34" charset="0"/>
                <a:ea typeface="MS PGothic" pitchFamily="34" charset="-128"/>
              </a:defRPr>
            </a:lvl4pPr>
            <a:lvl5pPr marL="2086615" indent="-231846" eaLnBrk="0" hangingPunct="0">
              <a:defRPr sz="3200">
                <a:solidFill>
                  <a:schemeClr val="bg1"/>
                </a:solidFill>
                <a:latin typeface="Arial" pitchFamily="34" charset="0"/>
                <a:ea typeface="MS PGothic" pitchFamily="34" charset="-128"/>
              </a:defRPr>
            </a:lvl5pPr>
            <a:lvl6pPr marL="2550307" indent="-231846" algn="ctr" eaLnBrk="0" fontAlgn="base" hangingPunct="0">
              <a:spcBef>
                <a:spcPct val="0"/>
              </a:spcBef>
              <a:spcAft>
                <a:spcPct val="0"/>
              </a:spcAft>
              <a:defRPr sz="3200">
                <a:solidFill>
                  <a:schemeClr val="bg1"/>
                </a:solidFill>
                <a:latin typeface="Arial" pitchFamily="34" charset="0"/>
                <a:ea typeface="MS PGothic" pitchFamily="34" charset="-128"/>
              </a:defRPr>
            </a:lvl6pPr>
            <a:lvl7pPr marL="3014000" indent="-231846" algn="ctr" eaLnBrk="0" fontAlgn="base" hangingPunct="0">
              <a:spcBef>
                <a:spcPct val="0"/>
              </a:spcBef>
              <a:spcAft>
                <a:spcPct val="0"/>
              </a:spcAft>
              <a:defRPr sz="3200">
                <a:solidFill>
                  <a:schemeClr val="bg1"/>
                </a:solidFill>
                <a:latin typeface="Arial" pitchFamily="34" charset="0"/>
                <a:ea typeface="MS PGothic" pitchFamily="34" charset="-128"/>
              </a:defRPr>
            </a:lvl7pPr>
            <a:lvl8pPr marL="3477692" indent="-231846" algn="ctr" eaLnBrk="0" fontAlgn="base" hangingPunct="0">
              <a:spcBef>
                <a:spcPct val="0"/>
              </a:spcBef>
              <a:spcAft>
                <a:spcPct val="0"/>
              </a:spcAft>
              <a:defRPr sz="3200">
                <a:solidFill>
                  <a:schemeClr val="bg1"/>
                </a:solidFill>
                <a:latin typeface="Arial" pitchFamily="34" charset="0"/>
                <a:ea typeface="MS PGothic" pitchFamily="34" charset="-128"/>
              </a:defRPr>
            </a:lvl8pPr>
            <a:lvl9pPr marL="3941384" indent="-231846" algn="ctr" eaLnBrk="0" fontAlgn="base" hangingPunct="0">
              <a:spcBef>
                <a:spcPct val="0"/>
              </a:spcBef>
              <a:spcAft>
                <a:spcPct val="0"/>
              </a:spcAft>
              <a:defRPr sz="3200">
                <a:solidFill>
                  <a:schemeClr val="bg1"/>
                </a:solidFill>
                <a:latin typeface="Arial" pitchFamily="34" charset="0"/>
                <a:ea typeface="MS PGothic" pitchFamily="34" charset="-128"/>
              </a:defRPr>
            </a:lvl9pPr>
          </a:lstStyle>
          <a:p>
            <a:pPr eaLnBrk="1" hangingPunct="1"/>
            <a:fld id="{02C84722-F526-45A3-AEA0-7E14A1C89243}" type="slidenum">
              <a:rPr lang="en-CA" sz="1200">
                <a:solidFill>
                  <a:prstClr val="black"/>
                </a:solidFill>
              </a:rPr>
              <a:pPr eaLnBrk="1" hangingPunct="1"/>
              <a:t>6</a:t>
            </a:fld>
            <a:endParaRPr lang="en-CA"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sz="1200" dirty="0"/>
              <a:t>Equitable service-delivery within a health-care system should be consistent regardless of clients’ “personal characteristics”, with the ultimate goal being to match services as closely as possible to the level of need (i.e., if there is a greater need for services, there are more services available). </a:t>
            </a:r>
          </a:p>
          <a:p>
            <a:pPr eaLnBrk="1" hangingPunct="1"/>
            <a:r>
              <a:rPr lang="en-CA" sz="1200" b="1" u="sng" dirty="0"/>
              <a:t>Accessibility</a:t>
            </a:r>
            <a:r>
              <a:rPr lang="en-CA" sz="1200" dirty="0"/>
              <a:t> of services refers to the extent to which the health-care system is designed to meet the needs of the health system users, as well as the level of openness to the participation of underserved groups in the planning and evaluation of those services (Bowen, 2001). Issues associated with literacy, language, gender, ethnicity,</a:t>
            </a:r>
          </a:p>
          <a:p>
            <a:pPr eaLnBrk="1" hangingPunct="1"/>
            <a:r>
              <a:rPr lang="en-CA" sz="1200" dirty="0"/>
              <a:t>and geography can all have substantial impact on the accessibility of the health care system. Equitable access can be defined as “the provision of health services in a way that provides an equal opportunity for all citizens to achieve maximum health” (Bowen, 2001). The ultimate goal is not simply equitable access to health services, but equitable access to health. </a:t>
            </a:r>
            <a:r>
              <a:rPr lang="en-CA" sz="1200" b="1" u="sng" dirty="0"/>
              <a:t>Availability</a:t>
            </a:r>
            <a:r>
              <a:rPr lang="en-CA" sz="1200" dirty="0"/>
              <a:t> of services, in simple terms, refers to whether services are provided within a community. </a:t>
            </a:r>
            <a:r>
              <a:rPr lang="en-CA" sz="1200" b="1" u="sng" dirty="0"/>
              <a:t>Acceptability</a:t>
            </a:r>
            <a:r>
              <a:rPr lang="en-CA" sz="1200" dirty="0"/>
              <a:t> of services refers to whether services are provided in a way that meets the needs of distinct cultural, linguistic, ethnic, and social groups. The provision of culturally competent services and creation of culturally safe spaces are key components of the acceptability of services. More than simply an awareness of cultural differences, cultural competency relates to a set of “behaviours, attitudes, and policies that come together in a system, agency, or among professionals” that enables effective service delivery in cross-cultural situations (National Health and Medical Research Council, 2005). In </a:t>
            </a:r>
            <a:r>
              <a:rPr lang="en-CA" sz="1200" i="1" dirty="0"/>
              <a:t>Health System Approaches to Promoting Health Equity: A Discussion Paper</a:t>
            </a:r>
            <a:r>
              <a:rPr lang="en-CA" sz="1200" dirty="0"/>
              <a:t>, </a:t>
            </a:r>
            <a:r>
              <a:rPr lang="en-CA" sz="1200" dirty="0" err="1"/>
              <a:t>Mador</a:t>
            </a:r>
            <a:r>
              <a:rPr lang="en-CA" sz="1200" dirty="0"/>
              <a:t> (2010) puts forward a visual framework for conceptualizing equity in health care (Figure 2). Within this framework, equity within the health system refers to equal access to health care for people with equal needs</a:t>
            </a:r>
          </a:p>
        </p:txBody>
      </p:sp>
      <p:sp>
        <p:nvSpPr>
          <p:cNvPr id="4" name="Slide Number Placeholder 3"/>
          <p:cNvSpPr>
            <a:spLocks noGrp="1"/>
          </p:cNvSpPr>
          <p:nvPr>
            <p:ph type="sldNum" sz="quarter" idx="10"/>
          </p:nvPr>
        </p:nvSpPr>
        <p:spPr/>
        <p:txBody>
          <a:bodyPr/>
          <a:lstStyle/>
          <a:p>
            <a:pPr>
              <a:defRPr/>
            </a:pPr>
            <a:fld id="{8F10554C-F7E5-4132-909D-CAB49EBFDF8F}" type="slidenum">
              <a:rPr lang="en-US" smtClean="0"/>
              <a:pPr>
                <a:defRPr/>
              </a:pPr>
              <a:t>7</a:t>
            </a:fld>
            <a:endParaRPr lang="en-US"/>
          </a:p>
        </p:txBody>
      </p:sp>
    </p:spTree>
    <p:extLst>
      <p:ext uri="{BB962C8B-B14F-4D97-AF65-F5344CB8AC3E}">
        <p14:creationId xmlns:p14="http://schemas.microsoft.com/office/powerpoint/2010/main" val="287459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a:solidFill>
                  <a:schemeClr val="bg1"/>
                </a:solidFill>
                <a:latin typeface="Arial" pitchFamily="34" charset="0"/>
                <a:ea typeface="MS PGothic" pitchFamily="34" charset="-128"/>
              </a:defRPr>
            </a:lvl1pPr>
            <a:lvl2pPr marL="753500" indent="-289808" eaLnBrk="0" hangingPunct="0">
              <a:defRPr sz="3200">
                <a:solidFill>
                  <a:schemeClr val="bg1"/>
                </a:solidFill>
                <a:latin typeface="Arial" pitchFamily="34" charset="0"/>
                <a:ea typeface="MS PGothic" pitchFamily="34" charset="-128"/>
              </a:defRPr>
            </a:lvl2pPr>
            <a:lvl3pPr marL="1159231" indent="-231846" eaLnBrk="0" hangingPunct="0">
              <a:defRPr sz="3200">
                <a:solidFill>
                  <a:schemeClr val="bg1"/>
                </a:solidFill>
                <a:latin typeface="Arial" pitchFamily="34" charset="0"/>
                <a:ea typeface="MS PGothic" pitchFamily="34" charset="-128"/>
              </a:defRPr>
            </a:lvl3pPr>
            <a:lvl4pPr marL="1622923" indent="-231846" eaLnBrk="0" hangingPunct="0">
              <a:defRPr sz="3200">
                <a:solidFill>
                  <a:schemeClr val="bg1"/>
                </a:solidFill>
                <a:latin typeface="Arial" pitchFamily="34" charset="0"/>
                <a:ea typeface="MS PGothic" pitchFamily="34" charset="-128"/>
              </a:defRPr>
            </a:lvl4pPr>
            <a:lvl5pPr marL="2086615" indent="-231846" eaLnBrk="0" hangingPunct="0">
              <a:defRPr sz="3200">
                <a:solidFill>
                  <a:schemeClr val="bg1"/>
                </a:solidFill>
                <a:latin typeface="Arial" pitchFamily="34" charset="0"/>
                <a:ea typeface="MS PGothic" pitchFamily="34" charset="-128"/>
              </a:defRPr>
            </a:lvl5pPr>
            <a:lvl6pPr marL="2550307" indent="-231846" algn="ctr" eaLnBrk="0" fontAlgn="base" hangingPunct="0">
              <a:spcBef>
                <a:spcPct val="0"/>
              </a:spcBef>
              <a:spcAft>
                <a:spcPct val="0"/>
              </a:spcAft>
              <a:defRPr sz="3200">
                <a:solidFill>
                  <a:schemeClr val="bg1"/>
                </a:solidFill>
                <a:latin typeface="Arial" pitchFamily="34" charset="0"/>
                <a:ea typeface="MS PGothic" pitchFamily="34" charset="-128"/>
              </a:defRPr>
            </a:lvl6pPr>
            <a:lvl7pPr marL="3014000" indent="-231846" algn="ctr" eaLnBrk="0" fontAlgn="base" hangingPunct="0">
              <a:spcBef>
                <a:spcPct val="0"/>
              </a:spcBef>
              <a:spcAft>
                <a:spcPct val="0"/>
              </a:spcAft>
              <a:defRPr sz="3200">
                <a:solidFill>
                  <a:schemeClr val="bg1"/>
                </a:solidFill>
                <a:latin typeface="Arial" pitchFamily="34" charset="0"/>
                <a:ea typeface="MS PGothic" pitchFamily="34" charset="-128"/>
              </a:defRPr>
            </a:lvl7pPr>
            <a:lvl8pPr marL="3477692" indent="-231846" algn="ctr" eaLnBrk="0" fontAlgn="base" hangingPunct="0">
              <a:spcBef>
                <a:spcPct val="0"/>
              </a:spcBef>
              <a:spcAft>
                <a:spcPct val="0"/>
              </a:spcAft>
              <a:defRPr sz="3200">
                <a:solidFill>
                  <a:schemeClr val="bg1"/>
                </a:solidFill>
                <a:latin typeface="Arial" pitchFamily="34" charset="0"/>
                <a:ea typeface="MS PGothic" pitchFamily="34" charset="-128"/>
              </a:defRPr>
            </a:lvl8pPr>
            <a:lvl9pPr marL="3941384" indent="-231846" algn="ctr" eaLnBrk="0" fontAlgn="base" hangingPunct="0">
              <a:spcBef>
                <a:spcPct val="0"/>
              </a:spcBef>
              <a:spcAft>
                <a:spcPct val="0"/>
              </a:spcAft>
              <a:defRPr sz="3200">
                <a:solidFill>
                  <a:schemeClr val="bg1"/>
                </a:solidFill>
                <a:latin typeface="Arial" pitchFamily="34" charset="0"/>
                <a:ea typeface="MS PGothic" pitchFamily="34" charset="-128"/>
              </a:defRPr>
            </a:lvl9pPr>
          </a:lstStyle>
          <a:p>
            <a:pPr eaLnBrk="1" hangingPunct="1"/>
            <a:fld id="{2747C572-3558-4122-97F5-05B8E74A6FD2}" type="slidenum">
              <a:rPr lang="en-CA" sz="1200">
                <a:solidFill>
                  <a:schemeClr val="tx1"/>
                </a:solidFill>
              </a:rPr>
              <a:pPr eaLnBrk="1" hangingPunct="1"/>
              <a:t>11</a:t>
            </a:fld>
            <a:endParaRPr lang="en-CA" sz="1200">
              <a:solidFill>
                <a:schemeClr val="tx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93083" y="4408147"/>
            <a:ext cx="5560736" cy="4179276"/>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100">
              <a:defRPr sz="2400">
                <a:solidFill>
                  <a:schemeClr val="tx1"/>
                </a:solidFill>
                <a:latin typeface="Times" pitchFamily="18" charset="0"/>
              </a:defRPr>
            </a:lvl1pPr>
            <a:lvl2pPr marL="742950" indent="-285750" defTabSz="927100">
              <a:defRPr sz="2400">
                <a:solidFill>
                  <a:schemeClr val="tx1"/>
                </a:solidFill>
                <a:latin typeface="Times" pitchFamily="18" charset="0"/>
              </a:defRPr>
            </a:lvl2pPr>
            <a:lvl3pPr marL="1143000" indent="-228600" defTabSz="927100">
              <a:defRPr sz="2400">
                <a:solidFill>
                  <a:schemeClr val="tx1"/>
                </a:solidFill>
                <a:latin typeface="Times" pitchFamily="18" charset="0"/>
              </a:defRPr>
            </a:lvl3pPr>
            <a:lvl4pPr marL="1600200" indent="-228600" defTabSz="927100">
              <a:defRPr sz="2400">
                <a:solidFill>
                  <a:schemeClr val="tx1"/>
                </a:solidFill>
                <a:latin typeface="Times" pitchFamily="18" charset="0"/>
              </a:defRPr>
            </a:lvl4pPr>
            <a:lvl5pPr marL="2057400" indent="-228600" defTabSz="927100">
              <a:defRPr sz="2400">
                <a:solidFill>
                  <a:schemeClr val="tx1"/>
                </a:solidFill>
                <a:latin typeface="Times" pitchFamily="18" charset="0"/>
              </a:defRPr>
            </a:lvl5pPr>
            <a:lvl6pPr marL="2514600" indent="-228600" defTabSz="927100" eaLnBrk="0" fontAlgn="base" hangingPunct="0">
              <a:spcBef>
                <a:spcPct val="0"/>
              </a:spcBef>
              <a:spcAft>
                <a:spcPct val="0"/>
              </a:spcAft>
              <a:defRPr sz="2400">
                <a:solidFill>
                  <a:schemeClr val="tx1"/>
                </a:solidFill>
                <a:latin typeface="Times" pitchFamily="18" charset="0"/>
              </a:defRPr>
            </a:lvl6pPr>
            <a:lvl7pPr marL="2971800" indent="-228600" defTabSz="927100" eaLnBrk="0" fontAlgn="base" hangingPunct="0">
              <a:spcBef>
                <a:spcPct val="0"/>
              </a:spcBef>
              <a:spcAft>
                <a:spcPct val="0"/>
              </a:spcAft>
              <a:defRPr sz="2400">
                <a:solidFill>
                  <a:schemeClr val="tx1"/>
                </a:solidFill>
                <a:latin typeface="Times" pitchFamily="18" charset="0"/>
              </a:defRPr>
            </a:lvl7pPr>
            <a:lvl8pPr marL="3429000" indent="-228600" defTabSz="927100" eaLnBrk="0" fontAlgn="base" hangingPunct="0">
              <a:spcBef>
                <a:spcPct val="0"/>
              </a:spcBef>
              <a:spcAft>
                <a:spcPct val="0"/>
              </a:spcAft>
              <a:defRPr sz="2400">
                <a:solidFill>
                  <a:schemeClr val="tx1"/>
                </a:solidFill>
                <a:latin typeface="Times" pitchFamily="18" charset="0"/>
              </a:defRPr>
            </a:lvl8pPr>
            <a:lvl9pPr marL="3886200" indent="-228600" defTabSz="927100" eaLnBrk="0" fontAlgn="base" hangingPunct="0">
              <a:spcBef>
                <a:spcPct val="0"/>
              </a:spcBef>
              <a:spcAft>
                <a:spcPct val="0"/>
              </a:spcAft>
              <a:defRPr sz="2400">
                <a:solidFill>
                  <a:schemeClr val="tx1"/>
                </a:solidFill>
                <a:latin typeface="Times" pitchFamily="18" charset="0"/>
              </a:defRPr>
            </a:lvl9pPr>
          </a:lstStyle>
          <a:p>
            <a:fld id="{7C05BAB4-44EE-4505-94D9-8FF4CD24AFB0}" type="slidenum">
              <a:rPr lang="en-US" sz="1200" smtClean="0">
                <a:latin typeface="Arial" charset="0"/>
              </a:rPr>
              <a:pPr/>
              <a:t>14</a:t>
            </a:fld>
            <a:endParaRPr lang="en-US" sz="12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CA"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CA" dirty="0"/>
          </a:p>
          <a:p>
            <a:r>
              <a:rPr lang="en-CA" dirty="0"/>
              <a:t>Community engagement and additional research has led local leaders of social services sectors to endorse a process for developing a Community Action Plan to Reduce Poverty </a:t>
            </a:r>
          </a:p>
          <a:p>
            <a:endParaRPr lang="en-CA" dirty="0"/>
          </a:p>
          <a:p>
            <a:r>
              <a:rPr lang="en-CA" sz="1200" dirty="0">
                <a:latin typeface="Century Gothic" pitchFamily="34" charset="0"/>
              </a:rPr>
              <a:t>Community engagement and health disparities research has led local leaders of social services sectors to form the Saskatoon Poverty Reduction Partnership (SPRP)</a:t>
            </a:r>
          </a:p>
          <a:p>
            <a:pPr>
              <a:buFontTx/>
              <a:buNone/>
            </a:pPr>
            <a:endParaRPr lang="en-CA" sz="1200" dirty="0">
              <a:latin typeface="Century Gothic" pitchFamily="34" charset="0"/>
            </a:endParaRPr>
          </a:p>
          <a:p>
            <a:r>
              <a:rPr lang="en-CA" sz="1200" dirty="0">
                <a:latin typeface="Century Gothic" pitchFamily="34" charset="0"/>
              </a:rPr>
              <a:t>Policy options in Analysis to Intervention formed foundation of Saskatoon’s Action Plan to Reduce Poverty </a:t>
            </a:r>
          </a:p>
          <a:p>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has been important for us to keep the equity agenda front and </a:t>
            </a:r>
            <a:r>
              <a:rPr lang="en-US" baseline="0" dirty="0" err="1"/>
              <a:t>centre</a:t>
            </a:r>
            <a:r>
              <a:rPr lang="en-US" baseline="0" dirty="0"/>
              <a:t> for the board. (ok, maybe not exactly </a:t>
            </a:r>
            <a:r>
              <a:rPr lang="en-US" baseline="0" dirty="0" err="1"/>
              <a:t>centre</a:t>
            </a:r>
            <a:r>
              <a:rPr lang="en-US" baseline="0" dirty="0"/>
              <a:t>, but it’s there!) and our Joint Board Quality and Safety Council expects to see equity as a dimension of quality.</a:t>
            </a:r>
            <a:endParaRPr lang="en-US" dirty="0"/>
          </a:p>
          <a:p>
            <a:r>
              <a:rPr lang="en-US" dirty="0"/>
              <a:t>Th</a:t>
            </a:r>
            <a:r>
              <a:rPr lang="en-US" baseline="0" dirty="0"/>
              <a:t>e equity indicator we had been reporting at a board level.</a:t>
            </a:r>
          </a:p>
          <a:p>
            <a:endParaRPr lang="en-US" dirty="0"/>
          </a:p>
        </p:txBody>
      </p:sp>
      <p:sp>
        <p:nvSpPr>
          <p:cNvPr id="4" name="Slide Number Placeholder 3"/>
          <p:cNvSpPr>
            <a:spLocks noGrp="1"/>
          </p:cNvSpPr>
          <p:nvPr>
            <p:ph type="sldNum" sz="quarter" idx="10"/>
          </p:nvPr>
        </p:nvSpPr>
        <p:spPr/>
        <p:txBody>
          <a:bodyPr/>
          <a:lstStyle/>
          <a:p>
            <a:fld id="{D4900C50-FD9F-4010-91DE-A8A3F63611C8}" type="slidenum">
              <a:rPr lang="en-US" smtClean="0"/>
              <a:t>18</a:t>
            </a:fld>
            <a:endParaRPr lang="en-US"/>
          </a:p>
        </p:txBody>
      </p:sp>
    </p:spTree>
    <p:extLst>
      <p:ext uri="{BB962C8B-B14F-4D97-AF65-F5344CB8AC3E}">
        <p14:creationId xmlns:p14="http://schemas.microsoft.com/office/powerpoint/2010/main" val="53221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10554C-F7E5-4132-909D-CAB49EBFDF8F}" type="slidenum">
              <a:rPr lang="en-US" smtClean="0"/>
              <a:pPr>
                <a:defRPr/>
              </a:pPr>
              <a:t>19</a:t>
            </a:fld>
            <a:endParaRPr lang="en-US"/>
          </a:p>
        </p:txBody>
      </p:sp>
    </p:spTree>
    <p:extLst>
      <p:ext uri="{BB962C8B-B14F-4D97-AF65-F5344CB8AC3E}">
        <p14:creationId xmlns:p14="http://schemas.microsoft.com/office/powerpoint/2010/main" val="160886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1122363"/>
            <a:ext cx="7715250" cy="2387600"/>
          </a:xfrm>
        </p:spPr>
        <p:txBody>
          <a:bodyPr anchor="b"/>
          <a:lstStyle>
            <a:lvl1pPr algn="ctr">
              <a:defRPr sz="5063"/>
            </a:lvl1pPr>
          </a:lstStyle>
          <a:p>
            <a:r>
              <a:rPr lang="en-US"/>
              <a:t>Click to edit Master title style</a:t>
            </a:r>
          </a:p>
        </p:txBody>
      </p:sp>
      <p:sp>
        <p:nvSpPr>
          <p:cNvPr id="3" name="Subtitle 2"/>
          <p:cNvSpPr>
            <a:spLocks noGrp="1"/>
          </p:cNvSpPr>
          <p:nvPr>
            <p:ph type="subTitle" idx="1"/>
          </p:nvPr>
        </p:nvSpPr>
        <p:spPr>
          <a:xfrm>
            <a:off x="1285875" y="3602038"/>
            <a:ext cx="771525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079BC358-DB39-48A6-AA92-088A50387E9C}" type="slidenum">
              <a:rPr lang="en-CA" smtClean="0"/>
              <a:pPr>
                <a:defRPr/>
              </a:pPr>
              <a:t>‹#›</a:t>
            </a:fld>
            <a:endParaRPr lang="en-CA"/>
          </a:p>
        </p:txBody>
      </p:sp>
    </p:spTree>
    <p:extLst>
      <p:ext uri="{BB962C8B-B14F-4D97-AF65-F5344CB8AC3E}">
        <p14:creationId xmlns:p14="http://schemas.microsoft.com/office/powerpoint/2010/main" val="391540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2A90AB02-4BE4-4C3A-BAFB-E3D455F1C9CD}" type="slidenum">
              <a:rPr lang="en-CA" smtClean="0"/>
              <a:pPr>
                <a:defRPr/>
              </a:pPr>
              <a:t>‹#›</a:t>
            </a:fld>
            <a:endParaRPr lang="en-CA"/>
          </a:p>
        </p:txBody>
      </p:sp>
    </p:spTree>
    <p:extLst>
      <p:ext uri="{BB962C8B-B14F-4D97-AF65-F5344CB8AC3E}">
        <p14:creationId xmlns:p14="http://schemas.microsoft.com/office/powerpoint/2010/main" val="215501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7231" y="365125"/>
            <a:ext cx="652581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FE3F1C30-0294-4DD5-B9BA-67C11D74DF35}" type="slidenum">
              <a:rPr lang="en-CA" smtClean="0"/>
              <a:pPr>
                <a:defRPr/>
              </a:pPr>
              <a:t>‹#›</a:t>
            </a:fld>
            <a:endParaRPr lang="en-CA"/>
          </a:p>
        </p:txBody>
      </p:sp>
    </p:spTree>
    <p:extLst>
      <p:ext uri="{BB962C8B-B14F-4D97-AF65-F5344CB8AC3E}">
        <p14:creationId xmlns:p14="http://schemas.microsoft.com/office/powerpoint/2010/main" val="17962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0B6240"/>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a:solidFill>
                  <a:schemeClr val="tx1"/>
                </a:solidFill>
                <a:latin typeface="+mn-lt"/>
                <a:cs typeface="Calibri"/>
              </a:defRPr>
            </a:lvl1pPr>
          </a:lstStyle>
          <a:p>
            <a:r>
              <a:rPr lang="en-US"/>
              <a:t>Click to edit Master subtitle style</a:t>
            </a:r>
            <a:endParaRPr lang="en-CA" dirty="0"/>
          </a:p>
        </p:txBody>
      </p:sp>
    </p:spTree>
    <p:extLst>
      <p:ext uri="{BB962C8B-B14F-4D97-AF65-F5344CB8AC3E}">
        <p14:creationId xmlns:p14="http://schemas.microsoft.com/office/powerpoint/2010/main" val="213040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6A4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19842-51BA-4A46-87D1-CAE0031C39C2}"/>
              </a:ext>
            </a:extLst>
          </p:cNvPr>
          <p:cNvPicPr>
            <a:picLocks noChangeAspect="1"/>
          </p:cNvPicPr>
          <p:nvPr/>
        </p:nvPicPr>
        <p:blipFill>
          <a:blip r:embed="rId2"/>
          <a:stretch>
            <a:fillRect/>
          </a:stretch>
        </p:blipFill>
        <p:spPr>
          <a:xfrm>
            <a:off x="0" y="0"/>
            <a:ext cx="10287000" cy="6858000"/>
          </a:xfrm>
          <a:prstGeom prst="rect">
            <a:avLst/>
          </a:prstGeom>
        </p:spPr>
      </p:pic>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28650" y="2362200"/>
            <a:ext cx="9031487" cy="990600"/>
          </a:xfrm>
          <a:prstGeom prst="rect">
            <a:avLst/>
          </a:prstGeom>
          <a:effectLst/>
        </p:spPr>
        <p:txBody>
          <a:bodyPr/>
          <a:lstStyle>
            <a:lvl1pPr algn="ctr">
              <a:defRPr sz="3544" b="1" i="0" baseline="0">
                <a:solidFill>
                  <a:srgbClr val="FFFFFF"/>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28651" y="3200400"/>
            <a:ext cx="9036843" cy="685800"/>
          </a:xfrm>
          <a:prstGeom prst="rect">
            <a:avLst/>
          </a:prstGeom>
          <a:effectLst/>
        </p:spPr>
        <p:txBody>
          <a:bodyPr/>
          <a:lstStyle>
            <a:lvl1pPr marL="0" indent="0" algn="ctr">
              <a:buFont typeface="Wingdings" pitchFamily="-108" charset="2"/>
              <a:buNone/>
              <a:defRPr sz="2025" baseline="0">
                <a:solidFill>
                  <a:srgbClr val="FFFFFF"/>
                </a:solidFill>
                <a:latin typeface="+mn-lt"/>
                <a:cs typeface="Calibri"/>
              </a:defRPr>
            </a:lvl1pPr>
          </a:lstStyle>
          <a:p>
            <a:r>
              <a:rPr lang="en-US"/>
              <a:t>Click to edit Master subtitle style</a:t>
            </a:r>
            <a:endParaRPr lang="en-CA" dirty="0"/>
          </a:p>
        </p:txBody>
      </p:sp>
      <p:pic>
        <p:nvPicPr>
          <p:cNvPr id="10" name="Picture 9">
            <a:extLst>
              <a:ext uri="{FF2B5EF4-FFF2-40B4-BE49-F238E27FC236}">
                <a16:creationId xmlns:a16="http://schemas.microsoft.com/office/drawing/2014/main" id="{C4C74C71-B206-8D44-BAB8-EDC1BBEE0005}"/>
              </a:ext>
            </a:extLst>
          </p:cNvPr>
          <p:cNvPicPr>
            <a:picLocks noChangeAspect="1"/>
          </p:cNvPicPr>
          <p:nvPr/>
        </p:nvPicPr>
        <p:blipFill>
          <a:blip r:embed="rId3"/>
          <a:stretch>
            <a:fillRect/>
          </a:stretch>
        </p:blipFill>
        <p:spPr bwMode="auto">
          <a:xfrm>
            <a:off x="4349189"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677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000000"/>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baseline="0">
                <a:solidFill>
                  <a:srgbClr val="000000"/>
                </a:solidFill>
                <a:latin typeface="+mn-lt"/>
                <a:cs typeface="Calibri"/>
              </a:defRPr>
            </a:lvl1pPr>
          </a:lstStyle>
          <a:p>
            <a:r>
              <a:rPr lang="en-US"/>
              <a:t>Click to edit Master subtitle style</a:t>
            </a:r>
            <a:endParaRPr lang="en-CA" dirty="0"/>
          </a:p>
        </p:txBody>
      </p:sp>
      <p:pic>
        <p:nvPicPr>
          <p:cNvPr id="8" name="Picture 7">
            <a:extLst>
              <a:ext uri="{FF2B5EF4-FFF2-40B4-BE49-F238E27FC236}">
                <a16:creationId xmlns:a16="http://schemas.microsoft.com/office/drawing/2014/main" id="{7A3AFE3C-F0FF-9E41-A26A-A7A6458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348555"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05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9F5884-7C80-4645-8713-6DD228F4B724}"/>
              </a:ext>
            </a:extLst>
          </p:cNvPr>
          <p:cNvPicPr>
            <a:picLocks noChangeAspect="1"/>
          </p:cNvPicPr>
          <p:nvPr/>
        </p:nvPicPr>
        <p:blipFill>
          <a:blip r:embed="rId2"/>
          <a:stretch>
            <a:fillRect/>
          </a:stretch>
        </p:blipFill>
        <p:spPr>
          <a:xfrm>
            <a:off x="0" y="0"/>
            <a:ext cx="10287000" cy="6858000"/>
          </a:xfrm>
          <a:prstGeom prst="rect">
            <a:avLst/>
          </a:prstGeom>
        </p:spPr>
      </p:pic>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FFFFFF"/>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baseline="0">
                <a:solidFill>
                  <a:srgbClr val="FFFFFF"/>
                </a:solidFill>
                <a:latin typeface="+mn-lt"/>
                <a:cs typeface="Calibri"/>
              </a:defRPr>
            </a:lvl1pPr>
          </a:lstStyle>
          <a:p>
            <a:r>
              <a:rPr lang="en-US"/>
              <a:t>Click to edit Master subtitle style</a:t>
            </a:r>
            <a:endParaRPr lang="en-CA" dirty="0"/>
          </a:p>
        </p:txBody>
      </p:sp>
      <p:pic>
        <p:nvPicPr>
          <p:cNvPr id="11" name="Picture 10">
            <a:extLst>
              <a:ext uri="{FF2B5EF4-FFF2-40B4-BE49-F238E27FC236}">
                <a16:creationId xmlns:a16="http://schemas.microsoft.com/office/drawing/2014/main" id="{4D3E615D-C327-6347-901F-40C2881D82A5}"/>
              </a:ext>
            </a:extLst>
          </p:cNvPr>
          <p:cNvPicPr>
            <a:picLocks noChangeAspect="1"/>
          </p:cNvPicPr>
          <p:nvPr/>
        </p:nvPicPr>
        <p:blipFill>
          <a:blip r:embed="rId3"/>
          <a:stretch>
            <a:fillRect/>
          </a:stretch>
        </p:blipFill>
        <p:spPr bwMode="auto">
          <a:xfrm>
            <a:off x="4349189"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258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6D6E7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127F6-B962-694B-B14C-AF21D650BDCF}"/>
              </a:ext>
            </a:extLst>
          </p:cNvPr>
          <p:cNvPicPr>
            <a:picLocks noChangeAspect="1"/>
          </p:cNvPicPr>
          <p:nvPr/>
        </p:nvPicPr>
        <p:blipFill>
          <a:blip r:embed="rId2"/>
          <a:stretch>
            <a:fillRect/>
          </a:stretch>
        </p:blipFill>
        <p:spPr>
          <a:xfrm>
            <a:off x="0" y="0"/>
            <a:ext cx="10287000" cy="6858000"/>
          </a:xfrm>
          <a:prstGeom prst="rect">
            <a:avLst/>
          </a:prstGeom>
        </p:spPr>
      </p:pic>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FFFFFF"/>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baseline="0">
                <a:solidFill>
                  <a:srgbClr val="FFFFFF"/>
                </a:solidFill>
                <a:latin typeface="+mn-lt"/>
                <a:cs typeface="Calibri"/>
              </a:defRPr>
            </a:lvl1pPr>
          </a:lstStyle>
          <a:p>
            <a:r>
              <a:rPr lang="en-US"/>
              <a:t>Click to edit Master subtitle style</a:t>
            </a:r>
            <a:endParaRPr lang="en-CA" dirty="0"/>
          </a:p>
        </p:txBody>
      </p:sp>
      <p:pic>
        <p:nvPicPr>
          <p:cNvPr id="11" name="Picture 10">
            <a:extLst>
              <a:ext uri="{FF2B5EF4-FFF2-40B4-BE49-F238E27FC236}">
                <a16:creationId xmlns:a16="http://schemas.microsoft.com/office/drawing/2014/main" id="{AA390654-6FE3-D443-8F72-5430EBFA87EA}"/>
              </a:ext>
            </a:extLst>
          </p:cNvPr>
          <p:cNvPicPr>
            <a:picLocks noChangeAspect="1"/>
          </p:cNvPicPr>
          <p:nvPr/>
        </p:nvPicPr>
        <p:blipFill>
          <a:blip r:embed="rId3"/>
          <a:stretch>
            <a:fillRect/>
          </a:stretch>
        </p:blipFill>
        <p:spPr bwMode="auto">
          <a:xfrm>
            <a:off x="4349189"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211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28EE1-6EE0-8A4A-ACA8-9143463EBB62}"/>
              </a:ext>
            </a:extLst>
          </p:cNvPr>
          <p:cNvPicPr>
            <a:picLocks noChangeAspect="1"/>
          </p:cNvPicPr>
          <p:nvPr/>
        </p:nvPicPr>
        <p:blipFill>
          <a:blip r:embed="rId3"/>
          <a:stretch>
            <a:fillRect/>
          </a:stretch>
        </p:blipFill>
        <p:spPr>
          <a:xfrm>
            <a:off x="0" y="0"/>
            <a:ext cx="10287000" cy="6858000"/>
          </a:xfrm>
          <a:prstGeom prst="rect">
            <a:avLst/>
          </a:prstGeom>
        </p:spPr>
      </p:pic>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000000"/>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baseline="0">
                <a:solidFill>
                  <a:srgbClr val="000000"/>
                </a:solidFill>
                <a:latin typeface="+mn-lt"/>
                <a:cs typeface="Calibri"/>
              </a:defRPr>
            </a:lvl1pPr>
          </a:lstStyle>
          <a:p>
            <a:r>
              <a:rPr lang="en-US"/>
              <a:t>Click to edit Master subtitle style</a:t>
            </a:r>
            <a:endParaRPr lang="en-CA" dirty="0"/>
          </a:p>
        </p:txBody>
      </p:sp>
    </p:spTree>
    <p:extLst>
      <p:ext uri="{BB962C8B-B14F-4D97-AF65-F5344CB8AC3E}">
        <p14:creationId xmlns:p14="http://schemas.microsoft.com/office/powerpoint/2010/main" val="2701793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6CA9ED-764C-3A47-998D-A36AD6DF8A53}"/>
              </a:ext>
            </a:extLst>
          </p:cNvPr>
          <p:cNvPicPr>
            <a:picLocks noChangeAspect="1"/>
          </p:cNvPicPr>
          <p:nvPr/>
        </p:nvPicPr>
        <p:blipFill>
          <a:blip r:embed="rId3"/>
          <a:stretch>
            <a:fillRect/>
          </a:stretch>
        </p:blipFill>
        <p:spPr>
          <a:xfrm>
            <a:off x="0" y="0"/>
            <a:ext cx="10287000" cy="6858000"/>
          </a:xfrm>
          <a:prstGeom prst="rect">
            <a:avLst/>
          </a:prstGeom>
        </p:spPr>
      </p:pic>
      <p:sp>
        <p:nvSpPr>
          <p:cNvPr id="4" name="Rectangle 8"/>
          <p:cNvSpPr>
            <a:spLocks noChangeArrowheads="1"/>
          </p:cNvSpPr>
          <p:nvPr/>
        </p:nvSpPr>
        <p:spPr bwMode="auto">
          <a:xfrm>
            <a:off x="9556552" y="5318126"/>
            <a:ext cx="184731"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025"/>
          </a:p>
        </p:txBody>
      </p:sp>
      <p:sp>
        <p:nvSpPr>
          <p:cNvPr id="6147" name="Rectangle 3"/>
          <p:cNvSpPr>
            <a:spLocks noGrp="1" noChangeArrowheads="1"/>
          </p:cNvSpPr>
          <p:nvPr>
            <p:ph type="ctrTitle"/>
          </p:nvPr>
        </p:nvSpPr>
        <p:spPr>
          <a:xfrm>
            <a:off x="600075" y="2362200"/>
            <a:ext cx="9031487" cy="990600"/>
          </a:xfrm>
          <a:prstGeom prst="rect">
            <a:avLst/>
          </a:prstGeom>
          <a:effectLst/>
        </p:spPr>
        <p:txBody>
          <a:bodyPr/>
          <a:lstStyle>
            <a:lvl1pPr algn="ctr">
              <a:defRPr sz="3544" b="1" i="0" baseline="0">
                <a:solidFill>
                  <a:srgbClr val="FFFFFF"/>
                </a:solidFill>
                <a:latin typeface="+mn-lt"/>
                <a:cs typeface="Calibri"/>
              </a:defRPr>
            </a:lvl1pPr>
          </a:lstStyle>
          <a:p>
            <a:r>
              <a:rPr lang="en-US"/>
              <a:t>Click to edit Master title style</a:t>
            </a:r>
            <a:endParaRPr lang="en-CA" dirty="0"/>
          </a:p>
        </p:txBody>
      </p:sp>
      <p:sp>
        <p:nvSpPr>
          <p:cNvPr id="6148" name="Rectangle 4"/>
          <p:cNvSpPr>
            <a:spLocks noGrp="1" noChangeArrowheads="1"/>
          </p:cNvSpPr>
          <p:nvPr>
            <p:ph type="subTitle" idx="1"/>
          </p:nvPr>
        </p:nvSpPr>
        <p:spPr>
          <a:xfrm>
            <a:off x="600076" y="3200400"/>
            <a:ext cx="9036843" cy="685800"/>
          </a:xfrm>
          <a:prstGeom prst="rect">
            <a:avLst/>
          </a:prstGeom>
          <a:effectLst/>
        </p:spPr>
        <p:txBody>
          <a:bodyPr/>
          <a:lstStyle>
            <a:lvl1pPr marL="0" indent="0" algn="ctr">
              <a:buFont typeface="Wingdings" pitchFamily="-108" charset="2"/>
              <a:buNone/>
              <a:defRPr sz="2025" baseline="0">
                <a:solidFill>
                  <a:srgbClr val="FFFFFF"/>
                </a:solidFill>
                <a:latin typeface="+mn-lt"/>
                <a:cs typeface="Calibri"/>
              </a:defRPr>
            </a:lvl1pPr>
          </a:lstStyle>
          <a:p>
            <a:r>
              <a:rPr lang="en-US"/>
              <a:t>Click to edit Master subtitle style</a:t>
            </a:r>
            <a:endParaRPr lang="en-CA" dirty="0"/>
          </a:p>
        </p:txBody>
      </p:sp>
      <p:pic>
        <p:nvPicPr>
          <p:cNvPr id="11" name="Picture 10">
            <a:extLst>
              <a:ext uri="{FF2B5EF4-FFF2-40B4-BE49-F238E27FC236}">
                <a16:creationId xmlns:a16="http://schemas.microsoft.com/office/drawing/2014/main" id="{24A6BAAD-D3AE-4C4A-9BAD-931BF8EEF6BA}"/>
              </a:ext>
            </a:extLst>
          </p:cNvPr>
          <p:cNvPicPr>
            <a:picLocks noChangeAspect="1"/>
          </p:cNvPicPr>
          <p:nvPr/>
        </p:nvPicPr>
        <p:blipFill>
          <a:blip r:embed="rId4"/>
          <a:stretch>
            <a:fillRect/>
          </a:stretch>
        </p:blipFill>
        <p:spPr bwMode="auto">
          <a:xfrm>
            <a:off x="4349189"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32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176" y="838200"/>
            <a:ext cx="9619060" cy="609600"/>
          </a:xfrm>
          <a:prstGeom prst="rect">
            <a:avLst/>
          </a:prstGeom>
        </p:spPr>
        <p:txBody>
          <a:bodyPr/>
          <a:lstStyle>
            <a:lvl1pPr algn="ctr">
              <a:defRPr baseline="0">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57176" y="1600200"/>
            <a:ext cx="9619060"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8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45581CE0-B05D-4513-9A53-99261EC36A0B}" type="slidenum">
              <a:rPr lang="en-CA" smtClean="0"/>
              <a:pPr>
                <a:defRPr/>
              </a:pPr>
              <a:t>‹#›</a:t>
            </a:fld>
            <a:endParaRPr lang="en-CA"/>
          </a:p>
        </p:txBody>
      </p:sp>
    </p:spTree>
    <p:extLst>
      <p:ext uri="{BB962C8B-B14F-4D97-AF65-F5344CB8AC3E}">
        <p14:creationId xmlns:p14="http://schemas.microsoft.com/office/powerpoint/2010/main" val="300664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2"/>
            <a:ext cx="8743950" cy="1362075"/>
          </a:xfrm>
          <a:prstGeom prst="rect">
            <a:avLst/>
          </a:prstGeom>
        </p:spPr>
        <p:txBody>
          <a:bodyPr anchor="t"/>
          <a:lstStyle>
            <a:lvl1pPr algn="ctr">
              <a:defRPr sz="3375" b="1" cap="none" baseline="0">
                <a:solidFill>
                  <a:schemeClr val="tx2"/>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12602" y="2906713"/>
            <a:ext cx="8743950" cy="1500187"/>
          </a:xfrm>
          <a:prstGeom prst="rect">
            <a:avLst/>
          </a:prstGeom>
        </p:spPr>
        <p:txBody>
          <a:bodyPr anchor="b"/>
          <a:lstStyle>
            <a:lvl1pPr marL="0" indent="0" algn="ctr">
              <a:buNone/>
              <a:defRPr sz="1688">
                <a:latin typeface="+mn-lt"/>
              </a:defRPr>
            </a:lvl1pPr>
            <a:lvl2pPr marL="385785" indent="0">
              <a:buNone/>
              <a:defRPr sz="1519"/>
            </a:lvl2pPr>
            <a:lvl3pPr marL="771571" indent="0">
              <a:buNone/>
              <a:defRPr sz="1350"/>
            </a:lvl3pPr>
            <a:lvl4pPr marL="1157356" indent="0">
              <a:buNone/>
              <a:defRPr sz="1181"/>
            </a:lvl4pPr>
            <a:lvl5pPr marL="1543141" indent="0">
              <a:buNone/>
              <a:defRPr sz="1181"/>
            </a:lvl5pPr>
            <a:lvl6pPr marL="1928927" indent="0">
              <a:buNone/>
              <a:defRPr sz="1181"/>
            </a:lvl6pPr>
            <a:lvl7pPr marL="2314712" indent="0">
              <a:buNone/>
              <a:defRPr sz="1181"/>
            </a:lvl7pPr>
            <a:lvl8pPr marL="2700498" indent="0">
              <a:buNone/>
              <a:defRPr sz="1181"/>
            </a:lvl8pPr>
            <a:lvl9pPr marL="3086283" indent="0">
              <a:buNone/>
              <a:defRPr sz="1181"/>
            </a:lvl9pPr>
          </a:lstStyle>
          <a:p>
            <a:pPr lvl="0"/>
            <a:r>
              <a:rPr lang="en-US"/>
              <a:t>Edit Master text styles</a:t>
            </a:r>
          </a:p>
        </p:txBody>
      </p:sp>
    </p:spTree>
    <p:extLst>
      <p:ext uri="{BB962C8B-B14F-4D97-AF65-F5344CB8AC3E}">
        <p14:creationId xmlns:p14="http://schemas.microsoft.com/office/powerpoint/2010/main" val="76440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870" y="1524000"/>
            <a:ext cx="4295180" cy="4495800"/>
          </a:xfrm>
          <a:prstGeom prst="rect">
            <a:avLst/>
          </a:prstGeom>
        </p:spPr>
        <p:txBody>
          <a:bodyPr/>
          <a:lstStyle>
            <a:lvl1pPr>
              <a:defRPr sz="2363">
                <a:latin typeface="+mn-lt"/>
              </a:defRPr>
            </a:lvl1pPr>
            <a:lvl2pPr>
              <a:defRPr sz="2025">
                <a:latin typeface="+mn-lt"/>
              </a:defRPr>
            </a:lvl2pPr>
            <a:lvl3pPr>
              <a:defRPr sz="1688">
                <a:latin typeface="+mn-lt"/>
              </a:defRPr>
            </a:lvl3pPr>
            <a:lvl4pPr>
              <a:defRPr sz="1519">
                <a:latin typeface="+mn-lt"/>
              </a:defRPr>
            </a:lvl4pPr>
            <a:lvl5pPr>
              <a:defRPr sz="1519">
                <a:latin typeface="+mn-lt"/>
              </a:defRPr>
            </a:lvl5pPr>
            <a:lvl6pPr>
              <a:defRPr sz="1519"/>
            </a:lvl6pPr>
            <a:lvl7pPr>
              <a:defRPr sz="1519"/>
            </a:lvl7pPr>
            <a:lvl8pPr>
              <a:defRPr sz="1519"/>
            </a:lvl8pPr>
            <a:lvl9pPr>
              <a:defRPr sz="151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7775" y="1524000"/>
            <a:ext cx="4286250" cy="4495800"/>
          </a:xfrm>
          <a:prstGeom prst="rect">
            <a:avLst/>
          </a:prstGeom>
        </p:spPr>
        <p:txBody>
          <a:bodyPr/>
          <a:lstStyle>
            <a:lvl1pPr>
              <a:defRPr sz="2363">
                <a:latin typeface="+mn-lt"/>
              </a:defRPr>
            </a:lvl1pPr>
            <a:lvl2pPr>
              <a:defRPr sz="2025">
                <a:latin typeface="+mn-lt"/>
              </a:defRPr>
            </a:lvl2pPr>
            <a:lvl3pPr>
              <a:defRPr sz="1688">
                <a:latin typeface="+mn-lt"/>
              </a:defRPr>
            </a:lvl3pPr>
            <a:lvl4pPr>
              <a:defRPr sz="1519">
                <a:latin typeface="+mn-lt"/>
              </a:defRPr>
            </a:lvl4pPr>
            <a:lvl5pPr>
              <a:defRPr sz="1519">
                <a:latin typeface="+mn-lt"/>
              </a:defRPr>
            </a:lvl5pPr>
            <a:lvl6pPr>
              <a:defRPr sz="1519"/>
            </a:lvl6pPr>
            <a:lvl7pPr>
              <a:defRPr sz="1519"/>
            </a:lvl7pPr>
            <a:lvl8pPr>
              <a:defRPr sz="1519"/>
            </a:lvl8pPr>
            <a:lvl9pPr>
              <a:defRPr sz="151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514350" y="609600"/>
            <a:ext cx="9258300" cy="685800"/>
          </a:xfrm>
          <a:prstGeom prst="rect">
            <a:avLst/>
          </a:prstGeom>
        </p:spPr>
        <p:txBody>
          <a:bodyPr/>
          <a:lstStyle>
            <a:lvl1pPr>
              <a:defRPr>
                <a:solidFill>
                  <a:schemeClr val="tx2"/>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55996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9258300" cy="685800"/>
          </a:xfrm>
          <a:prstGeom prst="rect">
            <a:avLst/>
          </a:prstGeom>
        </p:spPr>
        <p:txBody>
          <a:bodyPr/>
          <a:lstStyle>
            <a:lvl1pPr>
              <a:defRPr>
                <a:solidFill>
                  <a:schemeClr val="tx2"/>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14351" y="1428750"/>
            <a:ext cx="4545211" cy="639762"/>
          </a:xfrm>
          <a:prstGeom prst="rect">
            <a:avLst/>
          </a:prstGeom>
        </p:spPr>
        <p:txBody>
          <a:bodyPr anchor="b"/>
          <a:lstStyle>
            <a:lvl1pPr marL="0" indent="0">
              <a:buNone/>
              <a:defRPr sz="1688" b="1">
                <a:latin typeface="+mn-lt"/>
              </a:defRPr>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514351" y="2068512"/>
            <a:ext cx="4545211" cy="3951288"/>
          </a:xfrm>
          <a:prstGeom prst="rect">
            <a:avLst/>
          </a:prstGeom>
        </p:spPr>
        <p:txBody>
          <a:bodyPr/>
          <a:lstStyle>
            <a:lvl1pPr>
              <a:defRPr sz="2025">
                <a:latin typeface="+mn-lt"/>
              </a:defRPr>
            </a:lvl1pPr>
            <a:lvl2pPr>
              <a:defRPr sz="1688">
                <a:latin typeface="+mn-lt"/>
              </a:defRPr>
            </a:lvl2pPr>
            <a:lvl3pPr>
              <a:defRPr sz="1519">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5654" y="1428750"/>
            <a:ext cx="4546997" cy="639762"/>
          </a:xfrm>
          <a:prstGeom prst="rect">
            <a:avLst/>
          </a:prstGeo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5225654" y="2068512"/>
            <a:ext cx="4546997" cy="3951288"/>
          </a:xfrm>
          <a:prstGeom prst="rect">
            <a:avLst/>
          </a:prstGeom>
        </p:spPr>
        <p:txBody>
          <a:bodyPr/>
          <a:lstStyle>
            <a:lvl1pPr>
              <a:defRPr sz="2025">
                <a:latin typeface="+mn-lt"/>
              </a:defRPr>
            </a:lvl1pPr>
            <a:lvl2pPr>
              <a:defRPr sz="1688">
                <a:latin typeface="+mn-lt"/>
              </a:defRPr>
            </a:lvl2pPr>
            <a:lvl3pPr>
              <a:defRPr sz="1519">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986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762000"/>
            <a:ext cx="3384352" cy="914400"/>
          </a:xfrm>
          <a:prstGeom prst="rect">
            <a:avLst/>
          </a:prstGeom>
        </p:spPr>
        <p:txBody>
          <a:bodyPr anchor="b"/>
          <a:lstStyle>
            <a:lvl1pPr algn="l">
              <a:defRPr sz="1688"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021931" y="762002"/>
            <a:ext cx="5750719" cy="5364163"/>
          </a:xfrm>
          <a:prstGeom prst="rect">
            <a:avLst/>
          </a:prstGeom>
        </p:spPr>
        <p:txBody>
          <a:bodyPr/>
          <a:lstStyle>
            <a:lvl1pPr>
              <a:defRPr sz="2700">
                <a:latin typeface="+mn-lt"/>
              </a:defRPr>
            </a:lvl1pPr>
            <a:lvl2pPr>
              <a:defRPr sz="2363">
                <a:latin typeface="+mn-lt"/>
              </a:defRPr>
            </a:lvl2pPr>
            <a:lvl3pPr>
              <a:defRPr sz="2025">
                <a:latin typeface="+mn-lt"/>
              </a:defRPr>
            </a:lvl3pPr>
            <a:lvl4pPr>
              <a:defRPr sz="1688">
                <a:latin typeface="+mn-lt"/>
              </a:defRPr>
            </a:lvl4pPr>
            <a:lvl5pPr>
              <a:defRPr sz="1688">
                <a:latin typeface="+mn-lt"/>
              </a:defRPr>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1" y="1676402"/>
            <a:ext cx="3384352" cy="4449763"/>
          </a:xfrm>
          <a:prstGeom prst="rect">
            <a:avLst/>
          </a:prstGeom>
        </p:spPr>
        <p:txBody>
          <a:bodyPr/>
          <a:lstStyle>
            <a:lvl1pPr marL="0" indent="0">
              <a:buNone/>
              <a:defRPr sz="1181">
                <a:solidFill>
                  <a:schemeClr val="tx2"/>
                </a:solidFill>
                <a:latin typeface="+mn-lt"/>
              </a:defRPr>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Edit Master text styles</a:t>
            </a:r>
          </a:p>
        </p:txBody>
      </p:sp>
    </p:spTree>
    <p:extLst>
      <p:ext uri="{BB962C8B-B14F-4D97-AF65-F5344CB8AC3E}">
        <p14:creationId xmlns:p14="http://schemas.microsoft.com/office/powerpoint/2010/main" val="49752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a:prstGeom prst="rect">
            <a:avLst/>
          </a:prstGeom>
        </p:spPr>
        <p:txBody>
          <a:bodyPr anchor="b"/>
          <a:lstStyle>
            <a:lvl1pPr algn="l">
              <a:defRPr sz="1688" b="1">
                <a:solidFill>
                  <a:schemeClr val="tx2"/>
                </a:solidFill>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2016324" y="612775"/>
            <a:ext cx="6172200" cy="4114800"/>
          </a:xfrm>
          <a:prstGeom prst="rect">
            <a:avLst/>
          </a:prstGeom>
        </p:spPr>
        <p:txBody>
          <a:bodyPr/>
          <a:lstStyle>
            <a:lvl1pPr marL="0" indent="0">
              <a:buNone/>
              <a:defRPr sz="2700">
                <a:latin typeface="+mn-lt"/>
              </a:defRPr>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016324" y="5367338"/>
            <a:ext cx="6172200" cy="804862"/>
          </a:xfrm>
          <a:prstGeom prst="rect">
            <a:avLst/>
          </a:prstGeom>
        </p:spPr>
        <p:txBody>
          <a:bodyPr/>
          <a:lstStyle>
            <a:lvl1pPr marL="0" indent="0">
              <a:buNone/>
              <a:defRPr sz="1181">
                <a:latin typeface="+mn-lt"/>
              </a:defRPr>
            </a:lvl1pPr>
            <a:lvl2pPr marL="385785" indent="0">
              <a:buNone/>
              <a:defRPr sz="1013"/>
            </a:lvl2pPr>
            <a:lvl3pPr marL="771571" indent="0">
              <a:buNone/>
              <a:defRPr sz="844"/>
            </a:lvl3pPr>
            <a:lvl4pPr marL="1157356" indent="0">
              <a:buNone/>
              <a:defRPr sz="759"/>
            </a:lvl4pPr>
            <a:lvl5pPr marL="1543141" indent="0">
              <a:buNone/>
              <a:defRPr sz="759"/>
            </a:lvl5pPr>
            <a:lvl6pPr marL="1928927" indent="0">
              <a:buNone/>
              <a:defRPr sz="759"/>
            </a:lvl6pPr>
            <a:lvl7pPr marL="2314712" indent="0">
              <a:buNone/>
              <a:defRPr sz="759"/>
            </a:lvl7pPr>
            <a:lvl8pPr marL="2700498" indent="0">
              <a:buNone/>
              <a:defRPr sz="759"/>
            </a:lvl8pPr>
            <a:lvl9pPr marL="3086283" indent="0">
              <a:buNone/>
              <a:defRPr sz="759"/>
            </a:lvl9pPr>
          </a:lstStyle>
          <a:p>
            <a:pPr lvl="0"/>
            <a:r>
              <a:rPr lang="en-US"/>
              <a:t>Edit Master text styles</a:t>
            </a:r>
          </a:p>
        </p:txBody>
      </p:sp>
    </p:spTree>
    <p:extLst>
      <p:ext uri="{BB962C8B-B14F-4D97-AF65-F5344CB8AC3E}">
        <p14:creationId xmlns:p14="http://schemas.microsoft.com/office/powerpoint/2010/main" val="997314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0D72FB4-FCD2-4F15-A6AF-F2DFE4298F6F}" type="slidenum">
              <a:rPr lang="en-US" smtClean="0"/>
              <a:pPr>
                <a:defRPr/>
              </a:pPr>
              <a:t>‹#›</a:t>
            </a:fld>
            <a:endParaRPr lang="en-US"/>
          </a:p>
        </p:txBody>
      </p:sp>
    </p:spTree>
    <p:extLst>
      <p:ext uri="{BB962C8B-B14F-4D97-AF65-F5344CB8AC3E}">
        <p14:creationId xmlns:p14="http://schemas.microsoft.com/office/powerpoint/2010/main" val="351923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3" y="1709739"/>
            <a:ext cx="8872538" cy="2852737"/>
          </a:xfrm>
        </p:spPr>
        <p:txBody>
          <a:bodyPr anchor="b"/>
          <a:lstStyle>
            <a:lvl1pPr>
              <a:defRPr sz="5063"/>
            </a:lvl1pPr>
          </a:lstStyle>
          <a:p>
            <a:r>
              <a:rPr lang="en-US"/>
              <a:t>Click to edit Master title style</a:t>
            </a:r>
          </a:p>
        </p:txBody>
      </p:sp>
      <p:sp>
        <p:nvSpPr>
          <p:cNvPr id="3" name="Text Placeholder 2"/>
          <p:cNvSpPr>
            <a:spLocks noGrp="1"/>
          </p:cNvSpPr>
          <p:nvPr>
            <p:ph type="body" idx="1"/>
          </p:nvPr>
        </p:nvSpPr>
        <p:spPr>
          <a:xfrm>
            <a:off x="701873" y="4589464"/>
            <a:ext cx="8872538"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FF5E0B43-37DB-48D1-8579-40B11ED272A8}" type="slidenum">
              <a:rPr lang="en-CA" smtClean="0"/>
              <a:pPr>
                <a:defRPr/>
              </a:pPr>
              <a:t>‹#›</a:t>
            </a:fld>
            <a:endParaRPr lang="en-CA"/>
          </a:p>
        </p:txBody>
      </p:sp>
    </p:spTree>
    <p:extLst>
      <p:ext uri="{BB962C8B-B14F-4D97-AF65-F5344CB8AC3E}">
        <p14:creationId xmlns:p14="http://schemas.microsoft.com/office/powerpoint/2010/main" val="37912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7231"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7794"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454C06C4-7EDB-4B40-99F7-CAB9CCB34B9D}" type="slidenum">
              <a:rPr lang="en-CA" smtClean="0"/>
              <a:pPr>
                <a:defRPr/>
              </a:pPr>
              <a:t>‹#›</a:t>
            </a:fld>
            <a:endParaRPr lang="en-CA"/>
          </a:p>
        </p:txBody>
      </p:sp>
    </p:spTree>
    <p:extLst>
      <p:ext uri="{BB962C8B-B14F-4D97-AF65-F5344CB8AC3E}">
        <p14:creationId xmlns:p14="http://schemas.microsoft.com/office/powerpoint/2010/main" val="230184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6"/>
            <a:ext cx="8872538" cy="1325563"/>
          </a:xfrm>
        </p:spPr>
        <p:txBody>
          <a:bodyPr/>
          <a:lstStyle/>
          <a:p>
            <a:r>
              <a:rPr lang="en-US"/>
              <a:t>Click to edit Master title style</a:t>
            </a:r>
          </a:p>
        </p:txBody>
      </p:sp>
      <p:sp>
        <p:nvSpPr>
          <p:cNvPr id="3" name="Text Placeholder 2"/>
          <p:cNvSpPr>
            <a:spLocks noGrp="1"/>
          </p:cNvSpPr>
          <p:nvPr>
            <p:ph type="body" idx="1"/>
          </p:nvPr>
        </p:nvSpPr>
        <p:spPr>
          <a:xfrm>
            <a:off x="708571" y="1681163"/>
            <a:ext cx="4351883"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708571" y="2505075"/>
            <a:ext cx="43518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401BED51-1592-4A86-B721-F85103711157}" type="slidenum">
              <a:rPr lang="en-CA" smtClean="0"/>
              <a:pPr>
                <a:defRPr/>
              </a:pPr>
              <a:t>‹#›</a:t>
            </a:fld>
            <a:endParaRPr lang="en-CA"/>
          </a:p>
        </p:txBody>
      </p:sp>
    </p:spTree>
    <p:extLst>
      <p:ext uri="{BB962C8B-B14F-4D97-AF65-F5344CB8AC3E}">
        <p14:creationId xmlns:p14="http://schemas.microsoft.com/office/powerpoint/2010/main" val="146332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E0271FFC-AEFF-495C-A7FA-3B31B20D8987}" type="slidenum">
              <a:rPr lang="en-CA" smtClean="0"/>
              <a:pPr>
                <a:defRPr/>
              </a:pPr>
              <a:t>‹#›</a:t>
            </a:fld>
            <a:endParaRPr lang="en-CA"/>
          </a:p>
        </p:txBody>
      </p:sp>
    </p:spTree>
    <p:extLst>
      <p:ext uri="{BB962C8B-B14F-4D97-AF65-F5344CB8AC3E}">
        <p14:creationId xmlns:p14="http://schemas.microsoft.com/office/powerpoint/2010/main" val="384012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61C46D84-F7B8-4C25-A8F0-3B9BA81C4821}" type="slidenum">
              <a:rPr lang="en-CA" smtClean="0"/>
              <a:pPr>
                <a:defRPr/>
              </a:pPr>
              <a:t>‹#›</a:t>
            </a:fld>
            <a:endParaRPr lang="en-CA"/>
          </a:p>
        </p:txBody>
      </p:sp>
    </p:spTree>
    <p:extLst>
      <p:ext uri="{BB962C8B-B14F-4D97-AF65-F5344CB8AC3E}">
        <p14:creationId xmlns:p14="http://schemas.microsoft.com/office/powerpoint/2010/main" val="330005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4373315" y="987426"/>
            <a:ext cx="5207794"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AD0DCB94-6EEF-4964-AB88-E102FBB0A310}" type="slidenum">
              <a:rPr lang="en-CA" smtClean="0"/>
              <a:pPr>
                <a:defRPr/>
              </a:pPr>
              <a:t>‹#›</a:t>
            </a:fld>
            <a:endParaRPr lang="en-CA"/>
          </a:p>
        </p:txBody>
      </p:sp>
    </p:spTree>
    <p:extLst>
      <p:ext uri="{BB962C8B-B14F-4D97-AF65-F5344CB8AC3E}">
        <p14:creationId xmlns:p14="http://schemas.microsoft.com/office/powerpoint/2010/main" val="331792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4373315" y="987426"/>
            <a:ext cx="5207794"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49E8C99A-6FF2-4C6B-AF2F-042DE8796DDA}" type="slidenum">
              <a:rPr lang="en-CA" smtClean="0"/>
              <a:pPr>
                <a:defRPr/>
              </a:pPr>
              <a:t>‹#›</a:t>
            </a:fld>
            <a:endParaRPr lang="en-CA"/>
          </a:p>
        </p:txBody>
      </p:sp>
    </p:spTree>
    <p:extLst>
      <p:ext uri="{BB962C8B-B14F-4D97-AF65-F5344CB8AC3E}">
        <p14:creationId xmlns:p14="http://schemas.microsoft.com/office/powerpoint/2010/main" val="215082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013">
                <a:solidFill>
                  <a:schemeClr val="tx1">
                    <a:tint val="75000"/>
                  </a:schemeClr>
                </a:solidFill>
              </a:defRPr>
            </a:lvl1pPr>
          </a:lstStyle>
          <a:p>
            <a:pPr>
              <a:defRPr/>
            </a:pPr>
            <a:endParaRPr lang="en-CA"/>
          </a:p>
        </p:txBody>
      </p:sp>
      <p:sp>
        <p:nvSpPr>
          <p:cNvPr id="5" name="Footer Placeholder 4"/>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pPr>
              <a:defRPr/>
            </a:pPr>
            <a:endParaRPr lang="en-CA"/>
          </a:p>
        </p:txBody>
      </p:sp>
      <p:sp>
        <p:nvSpPr>
          <p:cNvPr id="6" name="Slide Number Placeholder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013">
                <a:solidFill>
                  <a:schemeClr val="tx1">
                    <a:tint val="75000"/>
                  </a:schemeClr>
                </a:solidFill>
              </a:defRPr>
            </a:lvl1pPr>
          </a:lstStyle>
          <a:p>
            <a:pPr>
              <a:defRPr/>
            </a:pPr>
            <a:fld id="{A9B254C3-A108-41F6-AE39-70B25A1E753B}" type="slidenum">
              <a:rPr lang="en-CA" smtClean="0"/>
              <a:pPr>
                <a:defRPr/>
              </a:pPr>
              <a:t>‹#›</a:t>
            </a:fld>
            <a:endParaRPr lang="en-CA"/>
          </a:p>
        </p:txBody>
      </p:sp>
    </p:spTree>
    <p:extLst>
      <p:ext uri="{BB962C8B-B14F-4D97-AF65-F5344CB8AC3E}">
        <p14:creationId xmlns:p14="http://schemas.microsoft.com/office/powerpoint/2010/main" val="28301567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6B9153-8C6A-AB4D-9120-41D35160BEAE}"/>
              </a:ext>
            </a:extLst>
          </p:cNvPr>
          <p:cNvPicPr>
            <a:picLocks noChangeAspect="1"/>
          </p:cNvPicPr>
          <p:nvPr/>
        </p:nvPicPr>
        <p:blipFill>
          <a:blip r:embed="rId16"/>
          <a:stretch>
            <a:fillRect/>
          </a:stretch>
        </p:blipFill>
        <p:spPr>
          <a:xfrm>
            <a:off x="0" y="0"/>
            <a:ext cx="10287000" cy="6858000"/>
          </a:xfrm>
          <a:prstGeom prst="rect">
            <a:avLst/>
          </a:prstGeom>
        </p:spPr>
      </p:pic>
      <p:pic>
        <p:nvPicPr>
          <p:cNvPr id="3" name="Picture 2">
            <a:extLst>
              <a:ext uri="{FF2B5EF4-FFF2-40B4-BE49-F238E27FC236}">
                <a16:creationId xmlns:a16="http://schemas.microsoft.com/office/drawing/2014/main" id="{E94DCB66-9CC0-AB49-8C68-9E86F298E3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auto">
          <a:xfrm>
            <a:off x="4348555" y="228600"/>
            <a:ext cx="157476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68106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eaLnBrk="1" fontAlgn="base" hangingPunct="1">
        <a:spcBef>
          <a:spcPct val="0"/>
        </a:spcBef>
        <a:spcAft>
          <a:spcPct val="0"/>
        </a:spcAft>
        <a:defRPr sz="3713" b="1">
          <a:solidFill>
            <a:schemeClr val="tx2"/>
          </a:solidFill>
          <a:latin typeface="Calibri"/>
          <a:ea typeface="ＭＳ Ｐゴシック" pitchFamily="-108" charset="-128"/>
          <a:cs typeface="Calibri"/>
        </a:defRPr>
      </a:lvl1pPr>
      <a:lvl2pPr algn="l" rtl="0" eaLnBrk="1" fontAlgn="base" hangingPunct="1">
        <a:spcBef>
          <a:spcPct val="0"/>
        </a:spcBef>
        <a:spcAft>
          <a:spcPct val="0"/>
        </a:spcAft>
        <a:defRPr sz="3713">
          <a:solidFill>
            <a:srgbClr val="595959"/>
          </a:solidFill>
          <a:latin typeface="Calibri" pitchFamily="-108" charset="0"/>
          <a:ea typeface="ＭＳ Ｐゴシック" pitchFamily="-108" charset="-128"/>
          <a:cs typeface="Calibri" panose="020F0502020204030204" pitchFamily="34" charset="0"/>
        </a:defRPr>
      </a:lvl2pPr>
      <a:lvl3pPr algn="l" rtl="0" eaLnBrk="1" fontAlgn="base" hangingPunct="1">
        <a:spcBef>
          <a:spcPct val="0"/>
        </a:spcBef>
        <a:spcAft>
          <a:spcPct val="0"/>
        </a:spcAft>
        <a:defRPr sz="3713">
          <a:solidFill>
            <a:srgbClr val="595959"/>
          </a:solidFill>
          <a:latin typeface="Calibri" pitchFamily="-108" charset="0"/>
          <a:ea typeface="ＭＳ Ｐゴシック" pitchFamily="-108" charset="-128"/>
          <a:cs typeface="Calibri" panose="020F0502020204030204" pitchFamily="34" charset="0"/>
        </a:defRPr>
      </a:lvl3pPr>
      <a:lvl4pPr algn="l" rtl="0" eaLnBrk="1" fontAlgn="base" hangingPunct="1">
        <a:spcBef>
          <a:spcPct val="0"/>
        </a:spcBef>
        <a:spcAft>
          <a:spcPct val="0"/>
        </a:spcAft>
        <a:defRPr sz="3713">
          <a:solidFill>
            <a:srgbClr val="595959"/>
          </a:solidFill>
          <a:latin typeface="Calibri" pitchFamily="-108" charset="0"/>
          <a:ea typeface="ＭＳ Ｐゴシック" pitchFamily="-108" charset="-128"/>
          <a:cs typeface="Calibri" panose="020F0502020204030204" pitchFamily="34" charset="0"/>
        </a:defRPr>
      </a:lvl4pPr>
      <a:lvl5pPr algn="l" rtl="0" eaLnBrk="1" fontAlgn="base" hangingPunct="1">
        <a:spcBef>
          <a:spcPct val="0"/>
        </a:spcBef>
        <a:spcAft>
          <a:spcPct val="0"/>
        </a:spcAft>
        <a:defRPr sz="3713">
          <a:solidFill>
            <a:srgbClr val="595959"/>
          </a:solidFill>
          <a:latin typeface="Calibri" pitchFamily="-108" charset="0"/>
          <a:ea typeface="ＭＳ Ｐゴシック" pitchFamily="-108" charset="-128"/>
          <a:cs typeface="Calibri" panose="020F0502020204030204" pitchFamily="34" charset="0"/>
        </a:defRPr>
      </a:lvl5pPr>
      <a:lvl6pPr marL="385785" algn="l" rtl="0" eaLnBrk="1" fontAlgn="base" hangingPunct="1">
        <a:spcBef>
          <a:spcPct val="0"/>
        </a:spcBef>
        <a:spcAft>
          <a:spcPct val="0"/>
        </a:spcAft>
        <a:defRPr sz="2700" b="1">
          <a:solidFill>
            <a:srgbClr val="FFFFFF"/>
          </a:solidFill>
          <a:latin typeface="Arial Black" pitchFamily="-108" charset="0"/>
        </a:defRPr>
      </a:lvl6pPr>
      <a:lvl7pPr marL="771571" algn="l" rtl="0" eaLnBrk="1" fontAlgn="base" hangingPunct="1">
        <a:spcBef>
          <a:spcPct val="0"/>
        </a:spcBef>
        <a:spcAft>
          <a:spcPct val="0"/>
        </a:spcAft>
        <a:defRPr sz="2700" b="1">
          <a:solidFill>
            <a:srgbClr val="FFFFFF"/>
          </a:solidFill>
          <a:latin typeface="Arial Black" pitchFamily="-108" charset="0"/>
        </a:defRPr>
      </a:lvl7pPr>
      <a:lvl8pPr marL="1157356" algn="l" rtl="0" eaLnBrk="1" fontAlgn="base" hangingPunct="1">
        <a:spcBef>
          <a:spcPct val="0"/>
        </a:spcBef>
        <a:spcAft>
          <a:spcPct val="0"/>
        </a:spcAft>
        <a:defRPr sz="2700" b="1">
          <a:solidFill>
            <a:srgbClr val="FFFFFF"/>
          </a:solidFill>
          <a:latin typeface="Arial Black" pitchFamily="-108" charset="0"/>
        </a:defRPr>
      </a:lvl8pPr>
      <a:lvl9pPr marL="1543141" algn="l" rtl="0" eaLnBrk="1" fontAlgn="base" hangingPunct="1">
        <a:spcBef>
          <a:spcPct val="0"/>
        </a:spcBef>
        <a:spcAft>
          <a:spcPct val="0"/>
        </a:spcAft>
        <a:defRPr sz="2700" b="1">
          <a:solidFill>
            <a:srgbClr val="FFFFFF"/>
          </a:solidFill>
          <a:latin typeface="Arial Black" pitchFamily="-108" charset="0"/>
        </a:defRPr>
      </a:lvl9pPr>
    </p:titleStyle>
    <p:bodyStyle>
      <a:lvl1pPr marL="227721" indent="-227721" algn="l" rtl="0" eaLnBrk="1" fontAlgn="base" hangingPunct="1">
        <a:spcBef>
          <a:spcPct val="20000"/>
        </a:spcBef>
        <a:spcAft>
          <a:spcPct val="0"/>
        </a:spcAft>
        <a:buSzPct val="75000"/>
        <a:buFont typeface="Wingdings" charset="2"/>
        <a:buChar char="§"/>
        <a:defRPr sz="2363">
          <a:solidFill>
            <a:srgbClr val="000000"/>
          </a:solidFill>
          <a:latin typeface="Calibri"/>
          <a:ea typeface="ＭＳ Ｐゴシック" pitchFamily="-108" charset="-128"/>
          <a:cs typeface="Calibri"/>
        </a:defRPr>
      </a:lvl1pPr>
      <a:lvl2pPr marL="771571" indent="-385785" algn="l" rtl="0" eaLnBrk="1" fontAlgn="base" hangingPunct="1">
        <a:spcBef>
          <a:spcPct val="20000"/>
        </a:spcBef>
        <a:spcAft>
          <a:spcPct val="0"/>
        </a:spcAft>
        <a:buSzPct val="75000"/>
        <a:buFont typeface="Arial" charset="0"/>
        <a:buAutoNum type="alphaLcParenR"/>
        <a:defRPr sz="2025">
          <a:solidFill>
            <a:srgbClr val="000000"/>
          </a:solidFill>
          <a:latin typeface="Calibri"/>
          <a:ea typeface="ＭＳ Ｐゴシック" pitchFamily="-108" charset="-128"/>
          <a:cs typeface="Calibri"/>
        </a:defRPr>
      </a:lvl2pPr>
      <a:lvl3pPr marL="1157356" indent="-385785" algn="l" rtl="0" eaLnBrk="1" fontAlgn="base" hangingPunct="1">
        <a:spcBef>
          <a:spcPct val="20000"/>
        </a:spcBef>
        <a:spcAft>
          <a:spcPct val="0"/>
        </a:spcAft>
        <a:buFont typeface="Times" charset="0"/>
        <a:buChar char="•"/>
        <a:defRPr sz="1688">
          <a:solidFill>
            <a:srgbClr val="000000"/>
          </a:solidFill>
          <a:latin typeface="Calibri"/>
          <a:ea typeface="ＭＳ Ｐゴシック" pitchFamily="-108" charset="-128"/>
          <a:cs typeface="Calibri"/>
        </a:defRPr>
      </a:lvl3pPr>
      <a:lvl4pPr marL="1478844" indent="-321488" algn="l" rtl="0" eaLnBrk="1" fontAlgn="base" hangingPunct="1">
        <a:spcBef>
          <a:spcPct val="20000"/>
        </a:spcBef>
        <a:spcAft>
          <a:spcPct val="0"/>
        </a:spcAft>
        <a:buFont typeface="Times" charset="0"/>
        <a:buChar char="•"/>
        <a:defRPr sz="1350">
          <a:solidFill>
            <a:srgbClr val="000000"/>
          </a:solidFill>
          <a:latin typeface="Calibri"/>
          <a:ea typeface="ＭＳ Ｐゴシック" pitchFamily="-108" charset="-128"/>
          <a:cs typeface="Calibri"/>
        </a:defRPr>
      </a:lvl4pPr>
      <a:lvl5pPr marL="1864629" indent="-321488" algn="l" rtl="0" eaLnBrk="1" fontAlgn="base" hangingPunct="1">
        <a:spcBef>
          <a:spcPct val="20000"/>
        </a:spcBef>
        <a:spcAft>
          <a:spcPct val="0"/>
        </a:spcAft>
        <a:buFont typeface="Times" charset="0"/>
        <a:buChar char="•"/>
        <a:defRPr sz="1350">
          <a:solidFill>
            <a:srgbClr val="000000"/>
          </a:solidFill>
          <a:latin typeface="Calibri"/>
          <a:ea typeface="ＭＳ Ｐゴシック" pitchFamily="-108" charset="-128"/>
          <a:cs typeface="Calibri"/>
        </a:defRPr>
      </a:lvl5pPr>
      <a:lvl6pPr marL="2250415" indent="-321488" algn="l" rtl="0" eaLnBrk="1" fontAlgn="base" hangingPunct="1">
        <a:spcBef>
          <a:spcPct val="20000"/>
        </a:spcBef>
        <a:spcAft>
          <a:spcPct val="0"/>
        </a:spcAft>
        <a:buFont typeface="Times" pitchFamily="-108" charset="0"/>
        <a:buChar char="•"/>
        <a:defRPr sz="1688">
          <a:solidFill>
            <a:srgbClr val="FFFFFF"/>
          </a:solidFill>
          <a:latin typeface="Georgia" pitchFamily="-108" charset="0"/>
          <a:ea typeface="ＭＳ Ｐゴシック" pitchFamily="-108" charset="-128"/>
        </a:defRPr>
      </a:lvl6pPr>
      <a:lvl7pPr marL="2636200" indent="-321488" algn="l" rtl="0" eaLnBrk="1" fontAlgn="base" hangingPunct="1">
        <a:spcBef>
          <a:spcPct val="20000"/>
        </a:spcBef>
        <a:spcAft>
          <a:spcPct val="0"/>
        </a:spcAft>
        <a:buFont typeface="Times" pitchFamily="-108" charset="0"/>
        <a:buChar char="•"/>
        <a:defRPr sz="1688">
          <a:solidFill>
            <a:srgbClr val="FFFFFF"/>
          </a:solidFill>
          <a:latin typeface="Georgia" pitchFamily="-108" charset="0"/>
          <a:ea typeface="ＭＳ Ｐゴシック" pitchFamily="-108" charset="-128"/>
        </a:defRPr>
      </a:lvl7pPr>
      <a:lvl8pPr marL="3021985" indent="-321488" algn="l" rtl="0" eaLnBrk="1" fontAlgn="base" hangingPunct="1">
        <a:spcBef>
          <a:spcPct val="20000"/>
        </a:spcBef>
        <a:spcAft>
          <a:spcPct val="0"/>
        </a:spcAft>
        <a:buFont typeface="Times" pitchFamily="-108" charset="0"/>
        <a:buChar char="•"/>
        <a:defRPr sz="1688">
          <a:solidFill>
            <a:srgbClr val="FFFFFF"/>
          </a:solidFill>
          <a:latin typeface="Georgia" pitchFamily="-108" charset="0"/>
          <a:ea typeface="ＭＳ Ｐゴシック" pitchFamily="-108" charset="-128"/>
        </a:defRPr>
      </a:lvl8pPr>
      <a:lvl9pPr marL="3407771" indent="-321488" algn="l" rtl="0" eaLnBrk="1" fontAlgn="base" hangingPunct="1">
        <a:spcBef>
          <a:spcPct val="20000"/>
        </a:spcBef>
        <a:spcAft>
          <a:spcPct val="0"/>
        </a:spcAft>
        <a:buFont typeface="Times" pitchFamily="-108" charset="0"/>
        <a:buChar char="•"/>
        <a:defRPr sz="1688">
          <a:solidFill>
            <a:srgbClr val="FFFFFF"/>
          </a:solidFill>
          <a:latin typeface="Georgia" pitchFamily="-108" charset="0"/>
          <a:ea typeface="ＭＳ Ｐゴシック" pitchFamily="-108" charset="-128"/>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9.xml"/><Relationship Id="rId5" Type="http://schemas.openxmlformats.org/officeDocument/2006/relationships/image" Target="../media/image35.emf"/><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1" y="1134649"/>
            <a:ext cx="9031487" cy="990600"/>
          </a:xfrm>
        </p:spPr>
        <p:txBody>
          <a:bodyPr/>
          <a:lstStyle/>
          <a:p>
            <a:r>
              <a:rPr lang="en-US" dirty="0"/>
              <a:t>Health Inequities in Saskatoon:</a:t>
            </a:r>
            <a:br>
              <a:rPr lang="en-US" dirty="0"/>
            </a:br>
            <a:r>
              <a:rPr lang="en-US" dirty="0"/>
              <a:t>An Update on Reports and Actions</a:t>
            </a:r>
            <a:br>
              <a:rPr lang="en-US" dirty="0"/>
            </a:br>
            <a:endParaRPr lang="en-US" dirty="0"/>
          </a:p>
        </p:txBody>
      </p:sp>
      <p:sp>
        <p:nvSpPr>
          <p:cNvPr id="3" name="Subtitle 2"/>
          <p:cNvSpPr>
            <a:spLocks noGrp="1"/>
          </p:cNvSpPr>
          <p:nvPr>
            <p:ph type="subTitle" idx="1"/>
          </p:nvPr>
        </p:nvSpPr>
        <p:spPr>
          <a:xfrm>
            <a:off x="628651" y="3638810"/>
            <a:ext cx="9036843" cy="685800"/>
          </a:xfrm>
        </p:spPr>
        <p:txBody>
          <a:bodyPr/>
          <a:lstStyle/>
          <a:p>
            <a:r>
              <a:rPr lang="en-US" dirty="0"/>
              <a:t>Dr C Neudorf</a:t>
            </a:r>
          </a:p>
          <a:p>
            <a:r>
              <a:rPr lang="en-US" dirty="0"/>
              <a:t>Nov 8, 2022</a:t>
            </a:r>
          </a:p>
        </p:txBody>
      </p:sp>
    </p:spTree>
    <p:extLst>
      <p:ext uri="{BB962C8B-B14F-4D97-AF65-F5344CB8AC3E}">
        <p14:creationId xmlns:p14="http://schemas.microsoft.com/office/powerpoint/2010/main" val="151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
            <a:ext cx="10287000" cy="6719030"/>
          </a:xfrm>
          <a:prstGeom prst="rect">
            <a:avLst/>
          </a:prstGeom>
        </p:spPr>
      </p:pic>
      <p:sp>
        <p:nvSpPr>
          <p:cNvPr id="3" name="Rectangle 2"/>
          <p:cNvSpPr/>
          <p:nvPr/>
        </p:nvSpPr>
        <p:spPr bwMode="auto">
          <a:xfrm>
            <a:off x="9231086" y="341085"/>
            <a:ext cx="914400" cy="105228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3090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extLst>
            <a:ext uri="{909E8E84-426E-40DD-AFC4-6F175D3DCCD1}">
              <a14:hiddenFill xmlns:a14="http://schemas.microsoft.com/office/drawing/2010/main">
                <a:solidFill>
                  <a:schemeClr val="tx2"/>
                </a:solidFill>
              </a14:hiddenFill>
            </a:ext>
          </a:extLst>
        </p:spPr>
        <p:txBody>
          <a:bodyPr>
            <a:normAutofit/>
          </a:bodyPr>
          <a:lstStyle/>
          <a:p>
            <a:pPr eaLnBrk="1" hangingPunct="1">
              <a:defRPr/>
            </a:pPr>
            <a:r>
              <a:rPr lang="en-CA" sz="2800" b="1" dirty="0">
                <a:ea typeface="ＭＳ Ｐゴシック" charset="0"/>
              </a:rPr>
              <a:t>Role of the Health System in Tackling Health Inequalities</a:t>
            </a:r>
          </a:p>
        </p:txBody>
      </p:sp>
      <p:graphicFrame>
        <p:nvGraphicFramePr>
          <p:cNvPr id="21507" name="Object 2"/>
          <p:cNvGraphicFramePr>
            <a:graphicFrameLocks noGrp="1" noChangeAspect="1"/>
          </p:cNvGraphicFramePr>
          <p:nvPr>
            <p:ph idx="1"/>
            <p:extLst>
              <p:ext uri="{D42A27DB-BD31-4B8C-83A1-F6EECF244321}">
                <p14:modId xmlns:p14="http://schemas.microsoft.com/office/powerpoint/2010/main" val="3162110192"/>
              </p:ext>
            </p:extLst>
          </p:nvPr>
        </p:nvGraphicFramePr>
        <p:xfrm>
          <a:off x="1651000" y="2061038"/>
          <a:ext cx="6985000" cy="3905250"/>
        </p:xfrm>
        <a:graphic>
          <a:graphicData uri="http://schemas.openxmlformats.org/presentationml/2006/ole">
            <mc:AlternateContent xmlns:mc="http://schemas.openxmlformats.org/markup-compatibility/2006">
              <mc:Choice xmlns:v="urn:schemas-microsoft-com:vml" Requires="v">
                <p:oleObj spid="_x0000_s1028" name="Bitmap Image" r:id="rId4" imgW="10476190" imgH="5858693" progId="Paint.Picture">
                  <p:embed/>
                </p:oleObj>
              </mc:Choice>
              <mc:Fallback>
                <p:oleObj name="Bitmap Image" r:id="rId4" imgW="10476190" imgH="5858693" progId="Paint.Picture">
                  <p:embed/>
                  <p:pic>
                    <p:nvPicPr>
                      <p:cNvPr id="21507"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2061038"/>
                        <a:ext cx="6985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p:cNvSpPr txBox="1">
            <a:spLocks noChangeArrowheads="1"/>
          </p:cNvSpPr>
          <p:nvPr/>
        </p:nvSpPr>
        <p:spPr bwMode="auto">
          <a:xfrm>
            <a:off x="1012627" y="6308725"/>
            <a:ext cx="80581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200">
                <a:solidFill>
                  <a:schemeClr val="bg1"/>
                </a:solidFill>
                <a:latin typeface="Arial" charset="0"/>
                <a:ea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algn="ctr" eaLnBrk="0" fontAlgn="base" hangingPunct="0">
              <a:spcBef>
                <a:spcPct val="0"/>
              </a:spcBef>
              <a:spcAft>
                <a:spcPct val="0"/>
              </a:spcAft>
              <a:defRPr sz="3200">
                <a:solidFill>
                  <a:schemeClr val="bg1"/>
                </a:solidFill>
                <a:latin typeface="Arial" charset="0"/>
                <a:ea typeface="ＭＳ Ｐゴシック" charset="0"/>
              </a:defRPr>
            </a:lvl6pPr>
            <a:lvl7pPr marL="2971800" indent="-228600" algn="ctr" eaLnBrk="0" fontAlgn="base" hangingPunct="0">
              <a:spcBef>
                <a:spcPct val="0"/>
              </a:spcBef>
              <a:spcAft>
                <a:spcPct val="0"/>
              </a:spcAft>
              <a:defRPr sz="3200">
                <a:solidFill>
                  <a:schemeClr val="bg1"/>
                </a:solidFill>
                <a:latin typeface="Arial" charset="0"/>
                <a:ea typeface="ＭＳ Ｐゴシック" charset="0"/>
              </a:defRPr>
            </a:lvl7pPr>
            <a:lvl8pPr marL="3429000" indent="-228600" algn="ctr" eaLnBrk="0" fontAlgn="base" hangingPunct="0">
              <a:spcBef>
                <a:spcPct val="0"/>
              </a:spcBef>
              <a:spcAft>
                <a:spcPct val="0"/>
              </a:spcAft>
              <a:defRPr sz="3200">
                <a:solidFill>
                  <a:schemeClr val="bg1"/>
                </a:solidFill>
                <a:latin typeface="Arial" charset="0"/>
                <a:ea typeface="ＭＳ Ｐゴシック" charset="0"/>
              </a:defRPr>
            </a:lvl8pPr>
            <a:lvl9pPr marL="3886200" indent="-228600" algn="ctr" eaLnBrk="0" fontAlgn="base" hangingPunct="0">
              <a:spcBef>
                <a:spcPct val="0"/>
              </a:spcBef>
              <a:spcAft>
                <a:spcPct val="0"/>
              </a:spcAft>
              <a:defRPr sz="3200">
                <a:solidFill>
                  <a:schemeClr val="bg1"/>
                </a:solidFill>
                <a:latin typeface="Arial" charset="0"/>
                <a:ea typeface="ＭＳ Ｐゴシック" charset="0"/>
              </a:defRPr>
            </a:lvl9pPr>
          </a:lstStyle>
          <a:p>
            <a:pPr algn="l">
              <a:spcBef>
                <a:spcPct val="50000"/>
              </a:spcBef>
              <a:defRPr/>
            </a:pPr>
            <a:r>
              <a:rPr lang="en-CA" sz="800" b="1">
                <a:solidFill>
                  <a:srgbClr val="000000"/>
                </a:solidFill>
              </a:rPr>
              <a:t>Source</a:t>
            </a:r>
            <a:r>
              <a:rPr lang="en-CA" sz="800">
                <a:solidFill>
                  <a:srgbClr val="000000"/>
                </a:solidFill>
              </a:rPr>
              <a:t>: Dahlgreen, G. &amp; Whitehead, M. (2006). </a:t>
            </a:r>
            <a:r>
              <a:rPr lang="en-CA" sz="800" i="1">
                <a:solidFill>
                  <a:srgbClr val="000000"/>
                </a:solidFill>
              </a:rPr>
              <a:t>European strategies for tackling social inequities in health: Levelling up Part 2. </a:t>
            </a:r>
            <a:r>
              <a:rPr lang="en-CA" sz="800">
                <a:solidFill>
                  <a:srgbClr val="000000"/>
                </a:solidFill>
              </a:rPr>
              <a:t>World Health Organization. </a:t>
            </a:r>
          </a:p>
        </p:txBody>
      </p:sp>
      <p:sp>
        <p:nvSpPr>
          <p:cNvPr id="13317" name="Line 5"/>
          <p:cNvSpPr>
            <a:spLocks noChangeShapeType="1"/>
          </p:cNvSpPr>
          <p:nvPr/>
        </p:nvSpPr>
        <p:spPr bwMode="auto">
          <a:xfrm>
            <a:off x="9760149" y="28527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7174" name="Freeform 6"/>
          <p:cNvSpPr>
            <a:spLocks/>
          </p:cNvSpPr>
          <p:nvPr/>
        </p:nvSpPr>
        <p:spPr bwMode="auto">
          <a:xfrm>
            <a:off x="6615113" y="2628418"/>
            <a:ext cx="2455664" cy="2424113"/>
          </a:xfrm>
          <a:custGeom>
            <a:avLst/>
            <a:gdLst>
              <a:gd name="T0" fmla="*/ 2147483647 w 1375"/>
              <a:gd name="T1" fmla="*/ 95765957 h 1527"/>
              <a:gd name="T2" fmla="*/ 209173715 w 1375"/>
              <a:gd name="T3" fmla="*/ 2147483647 h 1527"/>
              <a:gd name="T4" fmla="*/ 1922879572 w 1375"/>
              <a:gd name="T5" fmla="*/ 2147483647 h 1527"/>
              <a:gd name="T6" fmla="*/ 2147483647 w 1375"/>
              <a:gd name="T7" fmla="*/ 95765957 h 15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5" h="1527">
                <a:moveTo>
                  <a:pt x="1262" y="38"/>
                </a:moveTo>
                <a:cubicBezTo>
                  <a:pt x="1149" y="0"/>
                  <a:pt x="166" y="907"/>
                  <a:pt x="83" y="1126"/>
                </a:cubicBezTo>
                <a:cubicBezTo>
                  <a:pt x="0" y="1345"/>
                  <a:pt x="566" y="1527"/>
                  <a:pt x="763" y="1353"/>
                </a:cubicBezTo>
                <a:cubicBezTo>
                  <a:pt x="960" y="1179"/>
                  <a:pt x="1375" y="76"/>
                  <a:pt x="1262" y="38"/>
                </a:cubicBezTo>
                <a:close/>
              </a:path>
            </a:pathLst>
          </a:custGeom>
          <a:noFill/>
          <a:ln w="50800" cap="flat">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3865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6905" y="0"/>
            <a:ext cx="9690001" cy="7269275"/>
          </a:xfrm>
          <a:prstGeom prst="rect">
            <a:avLst/>
          </a:prstGeom>
        </p:spPr>
      </p:pic>
    </p:spTree>
    <p:extLst>
      <p:ext uri="{BB962C8B-B14F-4D97-AF65-F5344CB8AC3E}">
        <p14:creationId xmlns:p14="http://schemas.microsoft.com/office/powerpoint/2010/main" val="204767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73655" y="428770"/>
            <a:ext cx="9507188" cy="1153287"/>
          </a:xfrm>
        </p:spPr>
        <p:txBody>
          <a:bodyPr/>
          <a:lstStyle/>
          <a:p>
            <a:pPr eaLnBrk="1">
              <a:defRPr/>
            </a:pPr>
            <a:r>
              <a:rPr lang="en-US" sz="3600" dirty="0"/>
              <a:t>Health System Use of Health Equity Data</a:t>
            </a:r>
          </a:p>
        </p:txBody>
      </p:sp>
      <p:sp>
        <p:nvSpPr>
          <p:cNvPr id="16386" name="Rectangle 2"/>
          <p:cNvSpPr>
            <a:spLocks noGrp="1" noChangeArrowheads="1"/>
          </p:cNvSpPr>
          <p:nvPr>
            <p:ph idx="1"/>
          </p:nvPr>
        </p:nvSpPr>
        <p:spPr>
          <a:xfrm>
            <a:off x="985754" y="1758033"/>
            <a:ext cx="8277820" cy="4018359"/>
          </a:xfrm>
        </p:spPr>
        <p:txBody>
          <a:bodyPr/>
          <a:lstStyle/>
          <a:p>
            <a:pPr marL="0" indent="0" eaLnBrk="1">
              <a:lnSpc>
                <a:spcPct val="80000"/>
              </a:lnSpc>
              <a:buNone/>
              <a:defRPr/>
            </a:pPr>
            <a:endParaRPr lang="en-US" sz="2100" dirty="0">
              <a:latin typeface="Helvetica"/>
              <a:cs typeface="Helvetica"/>
            </a:endParaRPr>
          </a:p>
          <a:p>
            <a:pPr marL="344409" indent="-344409" eaLnBrk="1">
              <a:lnSpc>
                <a:spcPct val="80000"/>
              </a:lnSpc>
              <a:buFont typeface="+mj-lt"/>
              <a:buAutoNum type="arabicPeriod"/>
              <a:defRPr/>
            </a:pPr>
            <a:r>
              <a:rPr lang="en-US" sz="2400" dirty="0">
                <a:latin typeface="Helvetica"/>
                <a:cs typeface="Helvetica"/>
              </a:rPr>
              <a:t>At the program/Department level:</a:t>
            </a:r>
          </a:p>
          <a:p>
            <a:pPr marL="545314" lvl="1" indent="-287007" eaLnBrk="1">
              <a:lnSpc>
                <a:spcPct val="80000"/>
              </a:lnSpc>
              <a:buFontTx/>
              <a:buChar char="•"/>
              <a:defRPr/>
            </a:pPr>
            <a:r>
              <a:rPr lang="en-US" sz="2400" dirty="0">
                <a:latin typeface="Helvetica"/>
                <a:cs typeface="Helvetica"/>
              </a:rPr>
              <a:t>For planning and monitoring quality of disease prevention and health promoting programs and services</a:t>
            </a:r>
          </a:p>
          <a:p>
            <a:pPr marL="344409" indent="-344409" eaLnBrk="1">
              <a:lnSpc>
                <a:spcPct val="80000"/>
              </a:lnSpc>
              <a:buFont typeface="+mj-lt"/>
              <a:buAutoNum type="arabicPeriod"/>
              <a:defRPr/>
            </a:pPr>
            <a:r>
              <a:rPr lang="en-US" sz="2400" dirty="0">
                <a:latin typeface="Helvetica"/>
                <a:cs typeface="Helvetica"/>
              </a:rPr>
              <a:t>At the system planning / quality improvement level:</a:t>
            </a:r>
          </a:p>
          <a:p>
            <a:pPr marL="545314" lvl="1" indent="-287007" eaLnBrk="1">
              <a:lnSpc>
                <a:spcPct val="80000"/>
              </a:lnSpc>
              <a:buFontTx/>
              <a:buChar char="•"/>
              <a:defRPr/>
            </a:pPr>
            <a:r>
              <a:rPr lang="en-US" sz="2400" dirty="0">
                <a:latin typeface="Helvetica"/>
                <a:cs typeface="Helvetica"/>
              </a:rPr>
              <a:t>For planning and monitoring quality of treatment and rehabilitative programs and services</a:t>
            </a:r>
          </a:p>
          <a:p>
            <a:pPr marL="344409" indent="-344409" eaLnBrk="1">
              <a:lnSpc>
                <a:spcPct val="80000"/>
              </a:lnSpc>
              <a:buFont typeface="+mj-lt"/>
              <a:buAutoNum type="arabicPeriod"/>
              <a:defRPr/>
            </a:pPr>
            <a:r>
              <a:rPr lang="en-US" sz="2400" dirty="0">
                <a:latin typeface="Helvetica"/>
                <a:cs typeface="Helvetica"/>
              </a:rPr>
              <a:t>At the Senior Leadership / Strategic level</a:t>
            </a:r>
          </a:p>
          <a:p>
            <a:pPr marL="545314" lvl="1" indent="-287007" eaLnBrk="1">
              <a:lnSpc>
                <a:spcPct val="80000"/>
              </a:lnSpc>
              <a:buFontTx/>
              <a:buChar char="•"/>
              <a:defRPr/>
            </a:pPr>
            <a:r>
              <a:rPr lang="en-US" sz="2400" dirty="0">
                <a:latin typeface="Helvetica"/>
                <a:cs typeface="Helvetica"/>
              </a:rPr>
              <a:t>For planning and prioritizing health system programs and services</a:t>
            </a:r>
          </a:p>
          <a:p>
            <a:pPr marL="545314" lvl="1" indent="-287007" eaLnBrk="1">
              <a:buFontTx/>
              <a:buChar char="•"/>
              <a:defRPr/>
            </a:pPr>
            <a:endParaRPr lang="en-US" sz="1800" dirty="0"/>
          </a:p>
        </p:txBody>
      </p:sp>
      <p:sp>
        <p:nvSpPr>
          <p:cNvPr id="14340" name="TextBox 1"/>
          <p:cNvSpPr txBox="1">
            <a:spLocks noChangeArrowheads="1"/>
          </p:cNvSpPr>
          <p:nvPr/>
        </p:nvSpPr>
        <p:spPr bwMode="auto">
          <a:xfrm>
            <a:off x="1156535" y="5387437"/>
            <a:ext cx="8315492" cy="4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882" tIns="34441" rIns="68882" bIns="34441">
            <a:spAutoFit/>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pPr algn="l" eaLnBrk="1"/>
            <a:r>
              <a:rPr lang="en-US" sz="1200" dirty="0"/>
              <a:t>Neudorf C. Integrating a population health approach into healthcare service delivery and decision-making. </a:t>
            </a:r>
          </a:p>
          <a:p>
            <a:pPr algn="l" eaLnBrk="1"/>
            <a:r>
              <a:rPr lang="en-US" sz="1200" dirty="0"/>
              <a:t>Healthcare Management Forum. 2012: 25(4) 155-159</a:t>
            </a:r>
          </a:p>
        </p:txBody>
      </p:sp>
    </p:spTree>
    <p:extLst>
      <p:ext uri="{BB962C8B-B14F-4D97-AF65-F5344CB8AC3E}">
        <p14:creationId xmlns:p14="http://schemas.microsoft.com/office/powerpoint/2010/main" val="32776777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360488" y="1033463"/>
            <a:ext cx="74152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endParaRPr lang="en-US" sz="3200" b="1">
              <a:latin typeface="Arial" charset="0"/>
            </a:endParaRPr>
          </a:p>
        </p:txBody>
      </p:sp>
      <p:sp>
        <p:nvSpPr>
          <p:cNvPr id="2" name="Title 1"/>
          <p:cNvSpPr>
            <a:spLocks noGrp="1"/>
          </p:cNvSpPr>
          <p:nvPr>
            <p:ph type="ctrTitle"/>
          </p:nvPr>
        </p:nvSpPr>
        <p:spPr/>
        <p:txBody>
          <a:bodyPr/>
          <a:lstStyle/>
          <a:p>
            <a:r>
              <a:rPr lang="en-US" dirty="0"/>
              <a:t>The Health Equity Journey in Saskatoon and Canada</a:t>
            </a:r>
          </a:p>
        </p:txBody>
      </p:sp>
      <p:sp>
        <p:nvSpPr>
          <p:cNvPr id="3" name="Subtitle 2"/>
          <p:cNvSpPr>
            <a:spLocks noGrp="1"/>
          </p:cNvSpPr>
          <p:nvPr>
            <p:ph type="subTitle" idx="1"/>
          </p:nvPr>
        </p:nvSpPr>
        <p:spPr/>
        <p:txBody>
          <a:bodyPr/>
          <a:lstStyle/>
          <a:p>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918E-99EE-1D8A-DE9E-B276962E8FD2}"/>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DD8867F6-9296-5DB1-D893-55B301468DB5}"/>
              </a:ext>
            </a:extLst>
          </p:cNvPr>
          <p:cNvSpPr>
            <a:spLocks noGrp="1"/>
          </p:cNvSpPr>
          <p:nvPr>
            <p:ph idx="1"/>
          </p:nvPr>
        </p:nvSpPr>
        <p:spPr/>
        <p:txBody>
          <a:bodyPr>
            <a:normAutofit lnSpcReduction="10000"/>
          </a:bodyPr>
          <a:lstStyle/>
          <a:p>
            <a:r>
              <a:rPr lang="en-US" dirty="0"/>
              <a:t>1998-2004: targeted analysis of key population health indicators at small area geography level. Conceptualizing of frameworks/models</a:t>
            </a:r>
          </a:p>
          <a:p>
            <a:r>
              <a:rPr lang="en-US" dirty="0"/>
              <a:t>2005-2009: Building of Public Health Observatory, published CJPH 5 neighborhood </a:t>
            </a:r>
            <a:r>
              <a:rPr lang="en-US" dirty="0" err="1"/>
              <a:t>study;Work</a:t>
            </a:r>
            <a:r>
              <a:rPr lang="en-US" dirty="0"/>
              <a:t> on ICE research study and published Analysis to Intervention report; Gaps in Health Report by UPHN and CIHI nationally</a:t>
            </a:r>
          </a:p>
          <a:p>
            <a:r>
              <a:rPr lang="en-US" dirty="0"/>
              <a:t>2009-2012 Health Equity over time report in Saskatoon</a:t>
            </a:r>
          </a:p>
          <a:p>
            <a:r>
              <a:rPr lang="en-US" dirty="0"/>
              <a:t>2012-2015 Saskatchewan Equity Study; SK Poverty Reduction Advisory Committee report; SPRP work; Poverty Costs report</a:t>
            </a:r>
          </a:p>
          <a:p>
            <a:r>
              <a:rPr lang="en-US" dirty="0"/>
              <a:t>2016- current UPHN Measuring Trends in Health Inequalities in Urban  Canada report, HIRI reports nationally, HESRI reports in Europe; development of tools to impact </a:t>
            </a:r>
            <a:r>
              <a:rPr lang="en-US" dirty="0" err="1"/>
              <a:t>HiAP</a:t>
            </a:r>
            <a:r>
              <a:rPr lang="en-US" dirty="0"/>
              <a:t> decisions</a:t>
            </a:r>
          </a:p>
        </p:txBody>
      </p:sp>
    </p:spTree>
    <p:extLst>
      <p:ext uri="{BB962C8B-B14F-4D97-AF65-F5344CB8AC3E}">
        <p14:creationId xmlns:p14="http://schemas.microsoft.com/office/powerpoint/2010/main" val="292763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44700" y="549275"/>
            <a:ext cx="9397603" cy="1143000"/>
          </a:xfrm>
        </p:spPr>
        <p:txBody>
          <a:bodyPr/>
          <a:lstStyle/>
          <a:p>
            <a:r>
              <a:rPr lang="en-CA" sz="3600" dirty="0"/>
              <a:t>Influence on Regional and provincial </a:t>
            </a:r>
            <a:r>
              <a:rPr lang="en-CA" sz="3600" dirty="0" err="1"/>
              <a:t>intersectoral</a:t>
            </a:r>
            <a:r>
              <a:rPr lang="en-CA" sz="3600" dirty="0"/>
              <a:t> work</a:t>
            </a:r>
          </a:p>
        </p:txBody>
      </p:sp>
      <p:sp>
        <p:nvSpPr>
          <p:cNvPr id="125955" name="Rectangle 3"/>
          <p:cNvSpPr>
            <a:spLocks noGrp="1" noChangeArrowheads="1"/>
          </p:cNvSpPr>
          <p:nvPr>
            <p:ph idx="1"/>
          </p:nvPr>
        </p:nvSpPr>
        <p:spPr>
          <a:xfrm>
            <a:off x="769740" y="1412876"/>
            <a:ext cx="8829675" cy="4462463"/>
          </a:xfrm>
        </p:spPr>
        <p:txBody>
          <a:bodyPr>
            <a:normAutofit lnSpcReduction="10000"/>
          </a:bodyPr>
          <a:lstStyle/>
          <a:p>
            <a:pPr marL="0" indent="0">
              <a:buNone/>
            </a:pPr>
            <a:endParaRPr lang="en-CA" sz="2800" dirty="0"/>
          </a:p>
          <a:p>
            <a:pPr marL="0" indent="0">
              <a:buNone/>
            </a:pPr>
            <a:r>
              <a:rPr lang="en-CA" sz="2800" dirty="0"/>
              <a:t>Examples:</a:t>
            </a:r>
            <a:br>
              <a:rPr lang="en-CA" sz="2800" dirty="0"/>
            </a:br>
            <a:endParaRPr lang="en-CA" sz="2800" dirty="0"/>
          </a:p>
          <a:p>
            <a:r>
              <a:rPr lang="en-CA" sz="2800" dirty="0"/>
              <a:t>Saskatoon Poverty Reduction Partnership – policy work and Saskatoon’s Action Plan to Reduce Poverty</a:t>
            </a:r>
          </a:p>
          <a:p>
            <a:r>
              <a:rPr lang="en-CA" sz="2800" dirty="0"/>
              <a:t>Saskatoon and Region Early Years Partnership – priority setting and partnership development among key stakeholders</a:t>
            </a:r>
          </a:p>
          <a:p>
            <a:r>
              <a:rPr lang="en-CA" sz="2800" dirty="0"/>
              <a:t>Saskatchewan Poverty Reduction Strategy</a:t>
            </a:r>
          </a:p>
          <a:p>
            <a:r>
              <a:rPr lang="en-CA" sz="2800" dirty="0"/>
              <a:t>“Hot-spotting” initiatives (Mental Health &amp; Housing; Multiple Chronic Conditions and low income, </a:t>
            </a:r>
            <a:r>
              <a:rPr lang="en-CA" sz="2800" dirty="0" err="1"/>
              <a:t>etc</a:t>
            </a:r>
            <a:r>
              <a:rPr lang="en-CA" sz="2800" dirty="0"/>
              <a:t>)</a:t>
            </a:r>
          </a:p>
          <a:p>
            <a:endParaRPr lang="en-CA" sz="2800" dirty="0"/>
          </a:p>
          <a:p>
            <a:endParaRPr lang="en-CA" sz="2800" dirty="0"/>
          </a:p>
          <a:p>
            <a:endParaRPr lang="en-CA" sz="2800" dirty="0"/>
          </a:p>
        </p:txBody>
      </p:sp>
      <p:sp>
        <p:nvSpPr>
          <p:cNvPr id="125956" name="Rectangle 4"/>
          <p:cNvSpPr>
            <a:spLocks noChangeArrowheads="1"/>
          </p:cNvSpPr>
          <p:nvPr/>
        </p:nvSpPr>
        <p:spPr bwMode="auto">
          <a:xfrm>
            <a:off x="1335881" y="188913"/>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i="1">
                <a:solidFill>
                  <a:schemeClr val="bg1"/>
                </a:solidFill>
              </a:rPr>
              <a:t>Social Determinants of Health and the PHO: Present</a:t>
            </a:r>
          </a:p>
        </p:txBody>
      </p:sp>
    </p:spTree>
    <p:extLst>
      <p:ext uri="{BB962C8B-B14F-4D97-AF65-F5344CB8AC3E}">
        <p14:creationId xmlns:p14="http://schemas.microsoft.com/office/powerpoint/2010/main" val="21280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System performance equity indicators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476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851" y="152400"/>
            <a:ext cx="5708870" cy="655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2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Health care Equity audits/guide</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767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r>
              <a:rPr lang="en-US" dirty="0"/>
              <a:t>To be able to define the concepts of health equality, health inequity, and health equity</a:t>
            </a:r>
          </a:p>
          <a:p>
            <a:r>
              <a:rPr lang="en-US" dirty="0"/>
              <a:t>To understand the history and purpose of health inequities reporting in Saskatoon and beyond</a:t>
            </a:r>
          </a:p>
          <a:p>
            <a:r>
              <a:rPr lang="en-US" dirty="0"/>
              <a:t>To understand how to use health inequity data to improve health equity by incorporating a population health approach to health programs, QI, and intersectoral action</a:t>
            </a:r>
          </a:p>
        </p:txBody>
      </p:sp>
    </p:spTree>
    <p:extLst>
      <p:ext uri="{BB962C8B-B14F-4D97-AF65-F5344CB8AC3E}">
        <p14:creationId xmlns:p14="http://schemas.microsoft.com/office/powerpoint/2010/main" val="214575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0"/>
            <a:ext cx="950595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386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0" y="274638"/>
            <a:ext cx="9258300" cy="1143000"/>
          </a:xfrm>
        </p:spPr>
        <p:txBody>
          <a:bodyPr/>
          <a:lstStyle/>
          <a:p>
            <a:pPr eaLnBrk="1" hangingPunct="1"/>
            <a:r>
              <a:rPr lang="en-CA"/>
              <a:t>HCEA cycle</a:t>
            </a:r>
          </a:p>
        </p:txBody>
      </p:sp>
      <p:sp>
        <p:nvSpPr>
          <p:cNvPr id="28675" name="Rectangle 3"/>
          <p:cNvSpPr>
            <a:spLocks noGrp="1"/>
          </p:cNvSpPr>
          <p:nvPr>
            <p:ph type="body" idx="4294967295"/>
          </p:nvPr>
        </p:nvSpPr>
        <p:spPr>
          <a:xfrm>
            <a:off x="0" y="1585913"/>
            <a:ext cx="9258300" cy="4525962"/>
          </a:xfrm>
        </p:spPr>
        <p:txBody>
          <a:bodyPr/>
          <a:lstStyle/>
          <a:p>
            <a:pPr eaLnBrk="1" hangingPunct="1">
              <a:lnSpc>
                <a:spcPct val="90000"/>
              </a:lnSpc>
            </a:pPr>
            <a:r>
              <a:rPr lang="en-CA" sz="2400" dirty="0"/>
              <a:t>Analyse disparities in access and outcome by various dimensions (gender, geography, age, ethnicity)</a:t>
            </a:r>
          </a:p>
          <a:p>
            <a:pPr eaLnBrk="1" hangingPunct="1">
              <a:lnSpc>
                <a:spcPct val="90000"/>
              </a:lnSpc>
            </a:pPr>
            <a:r>
              <a:rPr lang="en-CA" sz="2400" dirty="0"/>
              <a:t>Compare with measurement of relative need or morbidity to determine if inequities exist</a:t>
            </a:r>
          </a:p>
          <a:p>
            <a:pPr eaLnBrk="1" hangingPunct="1">
              <a:lnSpc>
                <a:spcPct val="90000"/>
              </a:lnSpc>
            </a:pPr>
            <a:r>
              <a:rPr lang="en-CA" sz="2400" dirty="0"/>
              <a:t>Prioritize areas for quality improvement (areas of greatest concern or greatest potential gains to be made)</a:t>
            </a:r>
          </a:p>
          <a:p>
            <a:pPr eaLnBrk="1" hangingPunct="1">
              <a:lnSpc>
                <a:spcPct val="90000"/>
              </a:lnSpc>
            </a:pPr>
            <a:r>
              <a:rPr lang="en-CA" sz="2400" dirty="0"/>
              <a:t>Triangulate results from the literature, quantitative analyses and focus groups, surveys on ways to remove barriers for patients, providers and system issues that may be responsible for inequities</a:t>
            </a:r>
          </a:p>
          <a:p>
            <a:pPr eaLnBrk="1" hangingPunct="1">
              <a:lnSpc>
                <a:spcPct val="90000"/>
              </a:lnSpc>
            </a:pPr>
            <a:r>
              <a:rPr lang="en-CA" sz="2400" dirty="0"/>
              <a:t>Initiate QI projects and evaluate impact on reducing the gaps</a:t>
            </a:r>
          </a:p>
        </p:txBody>
      </p:sp>
    </p:spTree>
    <p:extLst>
      <p:ext uri="{BB962C8B-B14F-4D97-AF65-F5344CB8AC3E}">
        <p14:creationId xmlns:p14="http://schemas.microsoft.com/office/powerpoint/2010/main" val="301626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4350" y="274638"/>
            <a:ext cx="9258300" cy="334962"/>
          </a:xfrm>
          <a:noFill/>
          <a:extLst>
            <a:ext uri="{909E8E84-426E-40DD-AFC4-6F175D3DCCD1}">
              <a14:hiddenFill xmlns:a14="http://schemas.microsoft.com/office/drawing/2010/main">
                <a:solidFill>
                  <a:srgbClr val="993300"/>
                </a:solidFill>
              </a14:hiddenFill>
            </a:ext>
          </a:extLst>
        </p:spPr>
        <p:txBody>
          <a:bodyPr>
            <a:normAutofit fontScale="90000"/>
          </a:bodyPr>
          <a:lstStyle/>
          <a:p>
            <a:r>
              <a:rPr lang="en-CA" sz="2400" b="1"/>
              <a:t>Health Care Equity Audit Immunization</a:t>
            </a:r>
          </a:p>
        </p:txBody>
      </p:sp>
      <p:pic>
        <p:nvPicPr>
          <p:cNvPr id="15373" name="Picture 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29275" y="1341438"/>
            <a:ext cx="4057650" cy="3086100"/>
          </a:xfrm>
          <a:noFill/>
          <a:ln/>
        </p:spPr>
      </p:pic>
      <p:grpSp>
        <p:nvGrpSpPr>
          <p:cNvPr id="2" name="Content Placeholder 15362"/>
          <p:cNvGrpSpPr>
            <a:grpSpLocks/>
          </p:cNvGrpSpPr>
          <p:nvPr/>
        </p:nvGrpSpPr>
        <p:grpSpPr bwMode="auto">
          <a:xfrm>
            <a:off x="850107" y="836613"/>
            <a:ext cx="4291608" cy="4876800"/>
            <a:chOff x="1585" y="563"/>
            <a:chExt cx="2544" cy="2851"/>
          </a:xfrm>
        </p:grpSpPr>
        <p:sp>
          <p:nvSpPr>
            <p:cNvPr id="3" name="_s4100"/>
            <p:cNvSpPr>
              <a:spLocks noChangeArrowheads="1" noTextEdit="1"/>
            </p:cNvSpPr>
            <p:nvPr/>
          </p:nvSpPr>
          <p:spPr bwMode="auto">
            <a:xfrm>
              <a:off x="1992" y="716"/>
              <a:ext cx="1730" cy="1731"/>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4" name="_s4101"/>
            <p:cNvSpPr>
              <a:spLocks noChangeArrowheads="1" noTextEdit="1"/>
            </p:cNvSpPr>
            <p:nvPr/>
          </p:nvSpPr>
          <p:spPr bwMode="auto">
            <a:xfrm rot="5400000">
              <a:off x="2398" y="1124"/>
              <a:ext cx="1731" cy="173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5" name="_s4102"/>
            <p:cNvSpPr>
              <a:spLocks noChangeArrowheads="1" noTextEdit="1"/>
            </p:cNvSpPr>
            <p:nvPr/>
          </p:nvSpPr>
          <p:spPr bwMode="auto">
            <a:xfrm rot="10800000">
              <a:off x="1992" y="1530"/>
              <a:ext cx="1730" cy="1731"/>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6" name="_s4103"/>
            <p:cNvSpPr>
              <a:spLocks noChangeArrowheads="1" noTextEdit="1"/>
            </p:cNvSpPr>
            <p:nvPr/>
          </p:nvSpPr>
          <p:spPr bwMode="auto">
            <a:xfrm rot="16200000">
              <a:off x="1584" y="1124"/>
              <a:ext cx="1731" cy="173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299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600"/>
                    <a:pt x="10800" y="3600"/>
                  </a:cubicBezTo>
                  <a:cubicBezTo>
                    <a:pt x="9536" y="3599"/>
                    <a:pt x="8294" y="3932"/>
                    <a:pt x="7199" y="4564"/>
                  </a:cubicBezTo>
                  <a:lnTo>
                    <a:pt x="5399" y="1446"/>
                  </a:lnTo>
                  <a:cubicBezTo>
                    <a:pt x="7041" y="499"/>
                    <a:pt x="8904" y="-1"/>
                    <a:pt x="10800" y="0"/>
                  </a:cubicBezTo>
                  <a:cubicBezTo>
                    <a:pt x="11302" y="0"/>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vert="horz" wrap="square" lIns="0" tIns="0" rIns="0" bIns="0" numCol="1" anchor="ctr" anchorCtr="0" compatLnSpc="1">
              <a:prstTxWarp prst="textNoShape">
                <a:avLst/>
              </a:prstTxWarp>
            </a:bodyPr>
            <a:lstStyle/>
            <a:p>
              <a:endParaRPr lang="en-US"/>
            </a:p>
          </p:txBody>
        </p:sp>
        <p:sp>
          <p:nvSpPr>
            <p:cNvPr id="7" name="_s4104"/>
            <p:cNvSpPr>
              <a:spLocks noChangeArrowheads="1"/>
            </p:cNvSpPr>
            <p:nvPr/>
          </p:nvSpPr>
          <p:spPr bwMode="auto">
            <a:xfrm>
              <a:off x="3318" y="874"/>
              <a:ext cx="65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Problem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Low Immunisation rates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Core Neighbourhood</a:t>
              </a:r>
            </a:p>
          </p:txBody>
        </p:sp>
        <p:sp>
          <p:nvSpPr>
            <p:cNvPr id="8" name="_s4105"/>
            <p:cNvSpPr>
              <a:spLocks noChangeArrowheads="1"/>
            </p:cNvSpPr>
            <p:nvPr/>
          </p:nvSpPr>
          <p:spPr bwMode="auto">
            <a:xfrm>
              <a:off x="1744" y="2450"/>
              <a:ext cx="65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Implement Phone based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reminder system 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parents</a:t>
              </a:r>
            </a:p>
          </p:txBody>
        </p:sp>
        <p:sp>
          <p:nvSpPr>
            <p:cNvPr id="9" name="_s4106"/>
            <p:cNvSpPr>
              <a:spLocks noChangeArrowheads="1"/>
            </p:cNvSpPr>
            <p:nvPr/>
          </p:nvSpPr>
          <p:spPr bwMode="auto">
            <a:xfrm>
              <a:off x="1743" y="875"/>
              <a:ext cx="65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Measure Impact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Amend intervention</a:t>
              </a:r>
            </a:p>
          </p:txBody>
        </p:sp>
        <p:sp>
          <p:nvSpPr>
            <p:cNvPr id="10" name="_s4107"/>
            <p:cNvSpPr>
              <a:spLocks noChangeArrowheads="1"/>
            </p:cNvSpPr>
            <p:nvPr/>
          </p:nvSpPr>
          <p:spPr bwMode="auto">
            <a:xfrm>
              <a:off x="3319" y="2449"/>
              <a:ext cx="652"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Lit Review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Of evidence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 best practice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chemeClr val="tx1"/>
                  </a:solidFill>
                  <a:effectLst/>
                  <a:latin typeface="Arial" charset="0"/>
                </a:rPr>
                <a:t>+Parent survey</a:t>
              </a:r>
            </a:p>
          </p:txBody>
        </p:sp>
      </p:grpSp>
    </p:spTree>
    <p:extLst>
      <p:ext uri="{BB962C8B-B14F-4D97-AF65-F5344CB8AC3E}">
        <p14:creationId xmlns:p14="http://schemas.microsoft.com/office/powerpoint/2010/main" val="250790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blinds(horizontal)">
                                      <p:cBhvr>
                                        <p:cTn id="7"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Health Equity “Over time”: furthering  our research evidence</a:t>
            </a:r>
          </a:p>
        </p:txBody>
      </p:sp>
      <p:sp>
        <p:nvSpPr>
          <p:cNvPr id="2" name="Content Placeholder 1"/>
          <p:cNvSpPr>
            <a:spLocks noGrp="1"/>
          </p:cNvSpPr>
          <p:nvPr>
            <p:ph idx="1"/>
          </p:nvPr>
        </p:nvSpPr>
        <p:spPr/>
        <p:txBody>
          <a:bodyPr/>
          <a:lstStyle/>
          <a:p>
            <a:r>
              <a:rPr lang="en-US" dirty="0"/>
              <a:t>Saskatoon</a:t>
            </a:r>
          </a:p>
          <a:p>
            <a:r>
              <a:rPr lang="en-US" dirty="0"/>
              <a:t>Saskatchewan</a:t>
            </a:r>
          </a:p>
          <a:p>
            <a:r>
              <a:rPr lang="en-US" dirty="0"/>
              <a:t>Urban Canada</a:t>
            </a:r>
          </a:p>
          <a:p>
            <a:r>
              <a:rPr lang="en-US" dirty="0"/>
              <a:t>Future work: </a:t>
            </a:r>
          </a:p>
          <a:p>
            <a:pPr lvl="1"/>
            <a:r>
              <a:rPr lang="en-US" dirty="0"/>
              <a:t>Impact of COVID on health inequalities</a:t>
            </a:r>
          </a:p>
          <a:p>
            <a:pPr lvl="1"/>
            <a:r>
              <a:rPr lang="en-US" dirty="0"/>
              <a:t>International comparisons and policy drivers</a:t>
            </a:r>
          </a:p>
        </p:txBody>
      </p:sp>
    </p:spTree>
    <p:extLst>
      <p:ext uri="{BB962C8B-B14F-4D97-AF65-F5344CB8AC3E}">
        <p14:creationId xmlns:p14="http://schemas.microsoft.com/office/powerpoint/2010/main" val="301125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992" y="0"/>
            <a:ext cx="69796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39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0"/>
            <a:ext cx="9582150" cy="718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279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46914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5824" y="0"/>
            <a:ext cx="47383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03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99304"/>
            <a:ext cx="9619060" cy="609600"/>
          </a:xfrm>
        </p:spPr>
        <p:txBody>
          <a:bodyPr/>
          <a:lstStyle/>
          <a:p>
            <a:r>
              <a:rPr lang="en-US" dirty="0"/>
              <a:t>Measuring Trends in Health Inequalities in Urban Canada – Saskatoon 2021</a:t>
            </a:r>
          </a:p>
        </p:txBody>
      </p:sp>
      <p:pic>
        <p:nvPicPr>
          <p:cNvPr id="4" name="Content Placeholder 3"/>
          <p:cNvPicPr>
            <a:picLocks noGrp="1" noChangeAspect="1"/>
          </p:cNvPicPr>
          <p:nvPr>
            <p:ph idx="1"/>
          </p:nvPr>
        </p:nvPicPr>
        <p:blipFill>
          <a:blip r:embed="rId2"/>
          <a:stretch>
            <a:fillRect/>
          </a:stretch>
        </p:blipFill>
        <p:spPr>
          <a:xfrm>
            <a:off x="2346456" y="1954618"/>
            <a:ext cx="6817800" cy="4903382"/>
          </a:xfrm>
          <a:prstGeom prst="rect">
            <a:avLst/>
          </a:prstGeom>
        </p:spPr>
      </p:pic>
      <p:pic>
        <p:nvPicPr>
          <p:cNvPr id="5" name="Picture 4"/>
          <p:cNvPicPr>
            <a:picLocks noChangeAspect="1"/>
          </p:cNvPicPr>
          <p:nvPr/>
        </p:nvPicPr>
        <p:blipFill>
          <a:blip r:embed="rId3"/>
          <a:stretch>
            <a:fillRect/>
          </a:stretch>
        </p:blipFill>
        <p:spPr>
          <a:xfrm>
            <a:off x="1046062" y="2766349"/>
            <a:ext cx="1458410" cy="2436471"/>
          </a:xfrm>
          <a:prstGeom prst="rect">
            <a:avLst/>
          </a:prstGeom>
        </p:spPr>
      </p:pic>
      <p:sp>
        <p:nvSpPr>
          <p:cNvPr id="6" name="TextBox 5"/>
          <p:cNvSpPr txBox="1"/>
          <p:nvPr/>
        </p:nvSpPr>
        <p:spPr>
          <a:xfrm>
            <a:off x="0" y="6521765"/>
            <a:ext cx="5819222" cy="276999"/>
          </a:xfrm>
          <a:prstGeom prst="rect">
            <a:avLst/>
          </a:prstGeom>
          <a:noFill/>
        </p:spPr>
        <p:txBody>
          <a:bodyPr wrap="none" rtlCol="0" anchor="t" anchorCtr="0">
            <a:spAutoFit/>
          </a:bodyPr>
          <a:lstStyle/>
          <a:p>
            <a:pPr algn="ctr"/>
            <a:r>
              <a:rPr lang="en-US" sz="1200" b="1">
                <a:solidFill>
                  <a:srgbClr val="006A40"/>
                </a:solidFill>
                <a:latin typeface="+mn-lt"/>
              </a:rPr>
              <a:t>http://uphn.ca/wp-content/uploads/2021/02/MTHIC-Report-English-Report.pdf</a:t>
            </a:r>
            <a:endParaRPr lang="en-US" sz="1200" b="1" dirty="0">
              <a:solidFill>
                <a:srgbClr val="006A40"/>
              </a:solidFill>
              <a:latin typeface="+mn-lt"/>
            </a:endParaRPr>
          </a:p>
        </p:txBody>
      </p:sp>
    </p:spTree>
    <p:extLst>
      <p:ext uri="{BB962C8B-B14F-4D97-AF65-F5344CB8AC3E}">
        <p14:creationId xmlns:p14="http://schemas.microsoft.com/office/powerpoint/2010/main" val="333450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81942"/>
            <a:ext cx="9619060" cy="609600"/>
          </a:xfrm>
        </p:spPr>
        <p:txBody>
          <a:bodyPr/>
          <a:lstStyle/>
          <a:p>
            <a:r>
              <a:rPr lang="en-US" sz="2400" dirty="0"/>
              <a:t>Measuring Trends in Health Inequalities in Urban Canada </a:t>
            </a:r>
          </a:p>
        </p:txBody>
      </p:sp>
      <p:sp>
        <p:nvSpPr>
          <p:cNvPr id="7" name="Content Placeholder 6"/>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1559577" y="1307939"/>
            <a:ext cx="7014258" cy="5550061"/>
          </a:xfrm>
          <a:prstGeom prst="rect">
            <a:avLst/>
          </a:prstGeom>
        </p:spPr>
      </p:pic>
      <p:sp>
        <p:nvSpPr>
          <p:cNvPr id="8" name="TextBox 7"/>
          <p:cNvSpPr txBox="1"/>
          <p:nvPr/>
        </p:nvSpPr>
        <p:spPr>
          <a:xfrm>
            <a:off x="0" y="6521765"/>
            <a:ext cx="5819222" cy="276999"/>
          </a:xfrm>
          <a:prstGeom prst="rect">
            <a:avLst/>
          </a:prstGeom>
          <a:noFill/>
        </p:spPr>
        <p:txBody>
          <a:bodyPr wrap="none" rtlCol="0" anchor="t" anchorCtr="0">
            <a:spAutoFit/>
          </a:bodyPr>
          <a:lstStyle/>
          <a:p>
            <a:pPr algn="ctr"/>
            <a:r>
              <a:rPr lang="en-US" sz="1200" b="1">
                <a:solidFill>
                  <a:srgbClr val="006A40"/>
                </a:solidFill>
                <a:latin typeface="+mn-lt"/>
              </a:rPr>
              <a:t>http://uphn.ca/wp-content/uploads/2021/02/MTHIC-Report-English-Report.pdf</a:t>
            </a:r>
            <a:endParaRPr lang="en-US" sz="1200" b="1" dirty="0">
              <a:solidFill>
                <a:srgbClr val="006A40"/>
              </a:solidFill>
              <a:latin typeface="+mn-lt"/>
            </a:endParaRPr>
          </a:p>
        </p:txBody>
      </p:sp>
    </p:spTree>
    <p:extLst>
      <p:ext uri="{BB962C8B-B14F-4D97-AF65-F5344CB8AC3E}">
        <p14:creationId xmlns:p14="http://schemas.microsoft.com/office/powerpoint/2010/main" val="290443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51" y="635644"/>
            <a:ext cx="9619060" cy="609600"/>
          </a:xfrm>
        </p:spPr>
        <p:txBody>
          <a:bodyPr/>
          <a:lstStyle/>
          <a:p>
            <a:r>
              <a:rPr lang="en-US" sz="2400" dirty="0"/>
              <a:t>Measuring Trends in Health Inequalities in Urban Canada </a:t>
            </a:r>
          </a:p>
        </p:txBody>
      </p:sp>
      <p:pic>
        <p:nvPicPr>
          <p:cNvPr id="4" name="Content Placeholder 3"/>
          <p:cNvPicPr>
            <a:picLocks noGrp="1" noChangeAspect="1"/>
          </p:cNvPicPr>
          <p:nvPr>
            <p:ph idx="1"/>
          </p:nvPr>
        </p:nvPicPr>
        <p:blipFill>
          <a:blip r:embed="rId2"/>
          <a:stretch>
            <a:fillRect/>
          </a:stretch>
        </p:blipFill>
        <p:spPr>
          <a:xfrm>
            <a:off x="850890" y="1071368"/>
            <a:ext cx="7008320" cy="5786632"/>
          </a:xfrm>
          <a:prstGeom prst="rect">
            <a:avLst/>
          </a:prstGeom>
        </p:spPr>
      </p:pic>
      <p:sp>
        <p:nvSpPr>
          <p:cNvPr id="6" name="TextBox 5"/>
          <p:cNvSpPr txBox="1"/>
          <p:nvPr/>
        </p:nvSpPr>
        <p:spPr>
          <a:xfrm>
            <a:off x="0" y="6521765"/>
            <a:ext cx="5819222" cy="276999"/>
          </a:xfrm>
          <a:prstGeom prst="rect">
            <a:avLst/>
          </a:prstGeom>
          <a:noFill/>
        </p:spPr>
        <p:txBody>
          <a:bodyPr wrap="none" rtlCol="0" anchor="t" anchorCtr="0">
            <a:spAutoFit/>
          </a:bodyPr>
          <a:lstStyle/>
          <a:p>
            <a:pPr algn="ctr"/>
            <a:r>
              <a:rPr lang="en-US" sz="1200" b="1">
                <a:solidFill>
                  <a:srgbClr val="006A40"/>
                </a:solidFill>
                <a:latin typeface="+mn-lt"/>
              </a:rPr>
              <a:t>http://uphn.ca/wp-content/uploads/2021/02/MTHIC-Report-English-Report.pdf</a:t>
            </a:r>
            <a:endParaRPr lang="en-US" sz="1200" b="1" dirty="0">
              <a:solidFill>
                <a:srgbClr val="006A40"/>
              </a:solidFill>
              <a:latin typeface="+mn-lt"/>
            </a:endParaRPr>
          </a:p>
        </p:txBody>
      </p:sp>
    </p:spTree>
    <p:extLst>
      <p:ext uri="{BB962C8B-B14F-4D97-AF65-F5344CB8AC3E}">
        <p14:creationId xmlns:p14="http://schemas.microsoft.com/office/powerpoint/2010/main" val="360797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CA" sz="3600" dirty="0">
                <a:ea typeface="ＭＳ Ｐゴシック" charset="0"/>
              </a:rPr>
              <a:t>Context: a Population Health Approach for health system planning and delivery</a:t>
            </a:r>
            <a:endParaRPr lang="en-US" sz="3600" dirty="0">
              <a:ea typeface="ＭＳ Ｐゴシック" charset="0"/>
            </a:endParaRPr>
          </a:p>
        </p:txBody>
      </p:sp>
      <p:sp>
        <p:nvSpPr>
          <p:cNvPr id="8195" name="Content Placeholder 2"/>
          <p:cNvSpPr>
            <a:spLocks noGrp="1"/>
          </p:cNvSpPr>
          <p:nvPr>
            <p:ph idx="1"/>
          </p:nvPr>
        </p:nvSpPr>
        <p:spPr/>
        <p:txBody>
          <a:bodyPr/>
          <a:lstStyle/>
          <a:p>
            <a:pPr eaLnBrk="1" hangingPunct="1">
              <a:defRPr/>
            </a:pPr>
            <a:r>
              <a:rPr lang="en-US" sz="2800" dirty="0">
                <a:ea typeface="ＭＳ Ｐゴシック" charset="0"/>
              </a:rPr>
              <a:t>Definitions</a:t>
            </a:r>
          </a:p>
          <a:p>
            <a:pPr lvl="1" eaLnBrk="1" hangingPunct="1">
              <a:defRPr/>
            </a:pPr>
            <a:r>
              <a:rPr lang="en-US" sz="2800" dirty="0">
                <a:ea typeface="ＭＳ Ｐゴシック" charset="0"/>
              </a:rPr>
              <a:t>Population health approach</a:t>
            </a:r>
          </a:p>
          <a:p>
            <a:pPr lvl="1" eaLnBrk="1" hangingPunct="1">
              <a:defRPr/>
            </a:pPr>
            <a:r>
              <a:rPr lang="en-US" sz="2800" dirty="0">
                <a:ea typeface="ＭＳ Ｐゴシック" charset="0"/>
              </a:rPr>
              <a:t>Health Inequality</a:t>
            </a:r>
          </a:p>
          <a:p>
            <a:pPr lvl="1" eaLnBrk="1" hangingPunct="1">
              <a:defRPr/>
            </a:pPr>
            <a:r>
              <a:rPr lang="en-US" sz="2800" dirty="0">
                <a:ea typeface="ＭＳ Ｐゴシック" charset="0"/>
              </a:rPr>
              <a:t>Health inequity</a:t>
            </a:r>
          </a:p>
          <a:p>
            <a:pPr eaLnBrk="1" hangingPunct="1">
              <a:defRPr/>
            </a:pPr>
            <a:r>
              <a:rPr lang="en-US" sz="2800" dirty="0">
                <a:ea typeface="ＭＳ Ｐゴシック" charset="0"/>
              </a:rPr>
              <a:t>Misalignment of health system mission statements and goals with resource allocation, structure and program delivery</a:t>
            </a:r>
          </a:p>
          <a:p>
            <a:pPr eaLnBrk="1" hangingPunct="1">
              <a:defRPr/>
            </a:pPr>
            <a:endParaRPr lang="en-US" dirty="0">
              <a:ea typeface="ＭＳ Ｐゴシック" charset="0"/>
            </a:endParaRPr>
          </a:p>
          <a:p>
            <a:pPr eaLnBrk="1" hangingPunct="1">
              <a:defRPr/>
            </a:pPr>
            <a:endParaRPr lang="en-US" dirty="0">
              <a:ea typeface="ＭＳ Ｐゴシック" charset="0"/>
            </a:endParaRPr>
          </a:p>
          <a:p>
            <a:pPr marL="0" indent="0" eaLnBrk="1" hangingPunct="1">
              <a:buNone/>
              <a:defRPr/>
            </a:pPr>
            <a:endParaRPr lang="en-US" dirty="0">
              <a:ea typeface="ＭＳ Ｐゴシック" charset="0"/>
            </a:endParaRPr>
          </a:p>
        </p:txBody>
      </p:sp>
    </p:spTree>
    <p:extLst>
      <p:ext uri="{BB962C8B-B14F-4D97-AF65-F5344CB8AC3E}">
        <p14:creationId xmlns:p14="http://schemas.microsoft.com/office/powerpoint/2010/main" val="2288729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6940"/>
                </a:solidFill>
              </a:rPr>
              <a:t>Measuring Trends in Health Inequalities in Urban Canada </a:t>
            </a:r>
            <a:endParaRPr lang="en-US" dirty="0"/>
          </a:p>
        </p:txBody>
      </p:sp>
      <p:pic>
        <p:nvPicPr>
          <p:cNvPr id="4" name="Content Placeholder 3"/>
          <p:cNvPicPr>
            <a:picLocks noGrp="1" noChangeAspect="1"/>
          </p:cNvPicPr>
          <p:nvPr>
            <p:ph idx="1"/>
          </p:nvPr>
        </p:nvPicPr>
        <p:blipFill>
          <a:blip r:embed="rId2"/>
          <a:stretch>
            <a:fillRect/>
          </a:stretch>
        </p:blipFill>
        <p:spPr>
          <a:xfrm>
            <a:off x="810514" y="1496512"/>
            <a:ext cx="7581131" cy="5361488"/>
          </a:xfrm>
          <a:prstGeom prst="rect">
            <a:avLst/>
          </a:prstGeom>
        </p:spPr>
      </p:pic>
      <p:sp>
        <p:nvSpPr>
          <p:cNvPr id="5" name="TextBox 4"/>
          <p:cNvSpPr txBox="1"/>
          <p:nvPr/>
        </p:nvSpPr>
        <p:spPr>
          <a:xfrm>
            <a:off x="0" y="6521765"/>
            <a:ext cx="5819222" cy="276999"/>
          </a:xfrm>
          <a:prstGeom prst="rect">
            <a:avLst/>
          </a:prstGeom>
          <a:noFill/>
        </p:spPr>
        <p:txBody>
          <a:bodyPr wrap="none" rtlCol="0" anchor="t" anchorCtr="0">
            <a:spAutoFit/>
          </a:bodyPr>
          <a:lstStyle/>
          <a:p>
            <a:pPr algn="ctr"/>
            <a:r>
              <a:rPr lang="en-US" sz="1200" b="1">
                <a:solidFill>
                  <a:srgbClr val="006A40"/>
                </a:solidFill>
                <a:latin typeface="+mn-lt"/>
              </a:rPr>
              <a:t>http://uphn.ca/wp-content/uploads/2021/02/MTHIC-Report-English-Report.pdf</a:t>
            </a:r>
            <a:endParaRPr lang="en-US" sz="1200" b="1" dirty="0">
              <a:solidFill>
                <a:srgbClr val="006A40"/>
              </a:solidFill>
              <a:latin typeface="+mn-lt"/>
            </a:endParaRPr>
          </a:p>
        </p:txBody>
      </p:sp>
    </p:spTree>
    <p:extLst>
      <p:ext uri="{BB962C8B-B14F-4D97-AF65-F5344CB8AC3E}">
        <p14:creationId xmlns:p14="http://schemas.microsoft.com/office/powerpoint/2010/main" val="2351600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Health Equity reports</a:t>
            </a:r>
          </a:p>
        </p:txBody>
      </p:sp>
      <p:pic>
        <p:nvPicPr>
          <p:cNvPr id="4" name="Content Placeholder 3"/>
          <p:cNvPicPr>
            <a:picLocks noGrp="1" noChangeAspect="1"/>
          </p:cNvPicPr>
          <p:nvPr>
            <p:ph idx="1"/>
          </p:nvPr>
        </p:nvPicPr>
        <p:blipFill>
          <a:blip r:embed="rId2"/>
          <a:stretch>
            <a:fillRect/>
          </a:stretch>
        </p:blipFill>
        <p:spPr>
          <a:xfrm>
            <a:off x="5726262" y="1666271"/>
            <a:ext cx="3417737" cy="4634845"/>
          </a:xfrm>
          <a:prstGeom prst="rect">
            <a:avLst/>
          </a:prstGeom>
        </p:spPr>
      </p:pic>
      <p:pic>
        <p:nvPicPr>
          <p:cNvPr id="7" name="Picture 6"/>
          <p:cNvPicPr>
            <a:picLocks noChangeAspect="1"/>
          </p:cNvPicPr>
          <p:nvPr/>
        </p:nvPicPr>
        <p:blipFill>
          <a:blip r:embed="rId3"/>
          <a:stretch>
            <a:fillRect/>
          </a:stretch>
        </p:blipFill>
        <p:spPr>
          <a:xfrm>
            <a:off x="502051" y="1666272"/>
            <a:ext cx="3611301" cy="4664597"/>
          </a:xfrm>
          <a:prstGeom prst="rect">
            <a:avLst/>
          </a:prstGeom>
        </p:spPr>
      </p:pic>
    </p:spTree>
    <p:extLst>
      <p:ext uri="{BB962C8B-B14F-4D97-AF65-F5344CB8AC3E}">
        <p14:creationId xmlns:p14="http://schemas.microsoft.com/office/powerpoint/2010/main" val="420242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06706"/>
            <a:ext cx="9619060" cy="609600"/>
          </a:xfrm>
        </p:spPr>
        <p:txBody>
          <a:bodyPr/>
          <a:lstStyle/>
          <a:p>
            <a:r>
              <a:rPr lang="en-US" dirty="0"/>
              <a:t>COVID Health Equity considerations</a:t>
            </a:r>
          </a:p>
        </p:txBody>
      </p:sp>
      <p:pic>
        <p:nvPicPr>
          <p:cNvPr id="6" name="Picture 5"/>
          <p:cNvPicPr>
            <a:picLocks noChangeAspect="1"/>
          </p:cNvPicPr>
          <p:nvPr/>
        </p:nvPicPr>
        <p:blipFill>
          <a:blip r:embed="rId2"/>
          <a:stretch>
            <a:fillRect/>
          </a:stretch>
        </p:blipFill>
        <p:spPr>
          <a:xfrm>
            <a:off x="2486818" y="1401332"/>
            <a:ext cx="5159776" cy="5456668"/>
          </a:xfrm>
          <a:prstGeom prst="rect">
            <a:avLst/>
          </a:prstGeom>
        </p:spPr>
      </p:pic>
      <p:sp>
        <p:nvSpPr>
          <p:cNvPr id="3" name="Content Placeholder 2"/>
          <p:cNvSpPr>
            <a:spLocks noGrp="1"/>
          </p:cNvSpPr>
          <p:nvPr>
            <p:ph idx="1"/>
          </p:nvPr>
        </p:nvSpPr>
        <p:spPr>
          <a:xfrm>
            <a:off x="488669" y="1739097"/>
            <a:ext cx="9619060" cy="4495800"/>
          </a:xfrm>
        </p:spPr>
        <p:txBody>
          <a:bodyPr/>
          <a:lstStyle/>
          <a:p>
            <a:endParaRPr lang="en-US" dirty="0"/>
          </a:p>
        </p:txBody>
      </p:sp>
    </p:spTree>
    <p:extLst>
      <p:ext uri="{BB962C8B-B14F-4D97-AF65-F5344CB8AC3E}">
        <p14:creationId xmlns:p14="http://schemas.microsoft.com/office/powerpoint/2010/main" val="3958638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99304"/>
            <a:ext cx="9619060" cy="609600"/>
          </a:xfrm>
        </p:spPr>
        <p:txBody>
          <a:bodyPr/>
          <a:lstStyle/>
          <a:p>
            <a:r>
              <a:rPr lang="en-US" dirty="0"/>
              <a:t>COVID Health Equity considerations</a:t>
            </a:r>
          </a:p>
        </p:txBody>
      </p:sp>
      <p:pic>
        <p:nvPicPr>
          <p:cNvPr id="5" name="Picture 4"/>
          <p:cNvPicPr>
            <a:picLocks noChangeAspect="1"/>
          </p:cNvPicPr>
          <p:nvPr/>
        </p:nvPicPr>
        <p:blipFill>
          <a:blip r:embed="rId3"/>
          <a:stretch>
            <a:fillRect/>
          </a:stretch>
        </p:blipFill>
        <p:spPr>
          <a:xfrm>
            <a:off x="2620238" y="1447800"/>
            <a:ext cx="5101279" cy="5550192"/>
          </a:xfrm>
          <a:prstGeom prst="rect">
            <a:avLst/>
          </a:prstGeom>
        </p:spPr>
      </p:pic>
      <p:sp>
        <p:nvSpPr>
          <p:cNvPr id="3" name="Content Placeholder 2"/>
          <p:cNvSpPr>
            <a:spLocks noGrp="1"/>
          </p:cNvSpPr>
          <p:nvPr>
            <p:ph idx="1"/>
          </p:nvPr>
        </p:nvSpPr>
        <p:spPr>
          <a:xfrm>
            <a:off x="361347" y="1974996"/>
            <a:ext cx="9619060" cy="4495800"/>
          </a:xfrm>
        </p:spPr>
        <p:txBody>
          <a:bodyPr/>
          <a:lstStyle/>
          <a:p>
            <a:endParaRPr lang="en-US" dirty="0"/>
          </a:p>
        </p:txBody>
      </p:sp>
    </p:spTree>
    <p:extLst>
      <p:ext uri="{BB962C8B-B14F-4D97-AF65-F5344CB8AC3E}">
        <p14:creationId xmlns:p14="http://schemas.microsoft.com/office/powerpoint/2010/main" val="4049084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583557"/>
            <a:ext cx="9619060" cy="609600"/>
          </a:xfrm>
        </p:spPr>
        <p:txBody>
          <a:bodyPr/>
          <a:lstStyle/>
          <a:p>
            <a:r>
              <a:rPr lang="en-US" dirty="0"/>
              <a:t>Health Equity Impact Assessments</a:t>
            </a:r>
          </a:p>
        </p:txBody>
      </p:sp>
      <p:pic>
        <p:nvPicPr>
          <p:cNvPr id="4" name="Content Placeholder 3"/>
          <p:cNvPicPr>
            <a:picLocks noGrp="1" noChangeAspect="1"/>
          </p:cNvPicPr>
          <p:nvPr>
            <p:ph idx="1"/>
          </p:nvPr>
        </p:nvPicPr>
        <p:blipFill>
          <a:blip r:embed="rId2"/>
          <a:stretch>
            <a:fillRect/>
          </a:stretch>
        </p:blipFill>
        <p:spPr>
          <a:xfrm>
            <a:off x="983848" y="1368565"/>
            <a:ext cx="9086127" cy="5518307"/>
          </a:xfrm>
          <a:prstGeom prst="rect">
            <a:avLst/>
          </a:prstGeom>
        </p:spPr>
      </p:pic>
    </p:spTree>
    <p:extLst>
      <p:ext uri="{BB962C8B-B14F-4D97-AF65-F5344CB8AC3E}">
        <p14:creationId xmlns:p14="http://schemas.microsoft.com/office/powerpoint/2010/main" val="280054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0"/>
            <a:ext cx="9595779" cy="6858000"/>
          </a:xfrm>
          <a:prstGeom prst="rect">
            <a:avLst/>
          </a:prstGeom>
        </p:spPr>
      </p:pic>
      <p:sp>
        <p:nvSpPr>
          <p:cNvPr id="3" name="Rectangle 2"/>
          <p:cNvSpPr/>
          <p:nvPr/>
        </p:nvSpPr>
        <p:spPr bwMode="auto">
          <a:xfrm>
            <a:off x="8839200" y="304800"/>
            <a:ext cx="914400" cy="10305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271485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health system leaders?</a:t>
            </a:r>
          </a:p>
        </p:txBody>
      </p:sp>
      <p:sp>
        <p:nvSpPr>
          <p:cNvPr id="3" name="Content Placeholder 2"/>
          <p:cNvSpPr>
            <a:spLocks noGrp="1"/>
          </p:cNvSpPr>
          <p:nvPr>
            <p:ph idx="1"/>
          </p:nvPr>
        </p:nvSpPr>
        <p:spPr/>
        <p:txBody>
          <a:bodyPr/>
          <a:lstStyle/>
          <a:p>
            <a:r>
              <a:rPr lang="en-US" dirty="0"/>
              <a:t>Discussion: What have you tried? What has worked? Where are the barriers? E.g.</a:t>
            </a:r>
          </a:p>
          <a:p>
            <a:pPr lvl="1"/>
            <a:r>
              <a:rPr lang="en-US" sz="1800" dirty="0"/>
              <a:t>Opportunities to do stratified analysis on all quality metrics to look for possible inequalities and inequities in access, acceptability, appropriateness and outcomes. Then do targeted incremental improvement initiatives, involving patients, improving cultural competence and safety.</a:t>
            </a:r>
          </a:p>
          <a:p>
            <a:pPr lvl="1"/>
            <a:r>
              <a:rPr lang="en-US" sz="1800" dirty="0"/>
              <a:t>Identification of individuals who may benefit from alternative supports and services (“demand reduction”)</a:t>
            </a:r>
          </a:p>
          <a:p>
            <a:pPr lvl="1"/>
            <a:r>
              <a:rPr lang="en-US" sz="1800" dirty="0"/>
              <a:t>Provision of preventive services for those without a GP</a:t>
            </a:r>
          </a:p>
          <a:p>
            <a:pPr lvl="1"/>
            <a:r>
              <a:rPr lang="en-US" sz="1800" dirty="0"/>
              <a:t>Referral to agencies and programs in the community (as opposed to discharge back into same conditions that brought patients to the hospital door)</a:t>
            </a:r>
          </a:p>
          <a:p>
            <a:pPr lvl="1"/>
            <a:r>
              <a:rPr lang="en-US" sz="1800" dirty="0"/>
              <a:t>Concrete actions on incorporating a population health approach throughout the health system</a:t>
            </a:r>
          </a:p>
          <a:p>
            <a:pPr lvl="1"/>
            <a:r>
              <a:rPr lang="en-US" sz="1800" dirty="0"/>
              <a:t>Intersectoral collaboration on “wicked problems”, root causes, structural determinants of health and well-being</a:t>
            </a:r>
          </a:p>
        </p:txBody>
      </p:sp>
    </p:spTree>
    <p:extLst>
      <p:ext uri="{BB962C8B-B14F-4D97-AF65-F5344CB8AC3E}">
        <p14:creationId xmlns:p14="http://schemas.microsoft.com/office/powerpoint/2010/main" val="2390039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6FD3-E18B-4919-0811-F7ADEB4FE6A4}"/>
              </a:ext>
            </a:extLst>
          </p:cNvPr>
          <p:cNvSpPr>
            <a:spLocks noGrp="1"/>
          </p:cNvSpPr>
          <p:nvPr>
            <p:ph type="title"/>
          </p:nvPr>
        </p:nvSpPr>
        <p:spPr/>
        <p:txBody>
          <a:bodyPr/>
          <a:lstStyle/>
          <a:p>
            <a:r>
              <a:rPr lang="en-US" sz="2800" dirty="0" err="1" smtClean="0"/>
              <a:t>Intersectoral</a:t>
            </a:r>
            <a:r>
              <a:rPr lang="en-US" sz="2800" dirty="0" smtClean="0"/>
              <a:t> implications: Ties </a:t>
            </a:r>
            <a:r>
              <a:rPr lang="en-US" sz="2800" dirty="0"/>
              <a:t>to Health in All Policies</a:t>
            </a:r>
          </a:p>
        </p:txBody>
      </p:sp>
      <p:sp>
        <p:nvSpPr>
          <p:cNvPr id="3" name="Content Placeholder 2">
            <a:extLst>
              <a:ext uri="{FF2B5EF4-FFF2-40B4-BE49-F238E27FC236}">
                <a16:creationId xmlns:a16="http://schemas.microsoft.com/office/drawing/2014/main" id="{123B1122-8A42-AE3B-9E57-9F6454ACB790}"/>
              </a:ext>
            </a:extLst>
          </p:cNvPr>
          <p:cNvSpPr>
            <a:spLocks noGrp="1"/>
          </p:cNvSpPr>
          <p:nvPr>
            <p:ph idx="1"/>
          </p:nvPr>
        </p:nvSpPr>
        <p:spPr/>
        <p:txBody>
          <a:bodyPr/>
          <a:lstStyle/>
          <a:p>
            <a:r>
              <a:rPr lang="en-US" sz="2000" dirty="0"/>
              <a:t>Improving health equity ultimately requires an intersectoral response to improve social determinants of health.</a:t>
            </a:r>
          </a:p>
          <a:p>
            <a:r>
              <a:rPr lang="en-US" sz="2000" dirty="0"/>
              <a:t>This is made easier when an all of government approach is taken, where all policies are examined for their potential to improve health and well-being and adapted if they have the potential to do harm</a:t>
            </a:r>
          </a:p>
          <a:p>
            <a:r>
              <a:rPr lang="en-US" sz="2000" dirty="0"/>
              <a:t>Health equity research has moved beyond quantifying the inequities to study major drivers and policy solutions to impact these drivers to inform decision-makers about the areas of greatest potential impact (both within the health system and in other sectors)</a:t>
            </a:r>
          </a:p>
          <a:p>
            <a:r>
              <a:rPr lang="en-US" sz="2000" dirty="0"/>
              <a:t>This work needs to be informed by a first voice approach to ensure solutions are both evidence based and aimed at areas of greatest need (“nothing about us without us”)</a:t>
            </a:r>
          </a:p>
          <a:p>
            <a:endParaRPr lang="en-US" dirty="0"/>
          </a:p>
        </p:txBody>
      </p:sp>
    </p:spTree>
    <p:extLst>
      <p:ext uri="{BB962C8B-B14F-4D97-AF65-F5344CB8AC3E}">
        <p14:creationId xmlns:p14="http://schemas.microsoft.com/office/powerpoint/2010/main" val="2725623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 Equity Status Report Initiative (HESRI) WHO Europe</a:t>
            </a:r>
            <a:endParaRPr lang="en-US" sz="2400" dirty="0"/>
          </a:p>
        </p:txBody>
      </p:sp>
      <p:pic>
        <p:nvPicPr>
          <p:cNvPr id="4" name="Content Placeholder 3"/>
          <p:cNvPicPr>
            <a:picLocks noGrp="1" noChangeAspect="1"/>
          </p:cNvPicPr>
          <p:nvPr>
            <p:ph idx="1"/>
          </p:nvPr>
        </p:nvPicPr>
        <p:blipFill>
          <a:blip r:embed="rId2"/>
          <a:stretch>
            <a:fillRect/>
          </a:stretch>
        </p:blipFill>
        <p:spPr>
          <a:xfrm>
            <a:off x="4778" y="3778170"/>
            <a:ext cx="2350898" cy="3079830"/>
          </a:xfrm>
          <a:prstGeom prst="rect">
            <a:avLst/>
          </a:prstGeom>
        </p:spPr>
      </p:pic>
      <p:pic>
        <p:nvPicPr>
          <p:cNvPr id="5" name="Picture 4"/>
          <p:cNvPicPr>
            <a:picLocks noChangeAspect="1"/>
          </p:cNvPicPr>
          <p:nvPr/>
        </p:nvPicPr>
        <p:blipFill>
          <a:blip r:embed="rId3"/>
          <a:stretch>
            <a:fillRect/>
          </a:stretch>
        </p:blipFill>
        <p:spPr>
          <a:xfrm>
            <a:off x="126930" y="1447800"/>
            <a:ext cx="4041481" cy="2330370"/>
          </a:xfrm>
          <a:prstGeom prst="rect">
            <a:avLst/>
          </a:prstGeom>
        </p:spPr>
      </p:pic>
      <p:pic>
        <p:nvPicPr>
          <p:cNvPr id="6" name="Picture 5"/>
          <p:cNvPicPr>
            <a:picLocks noChangeAspect="1"/>
          </p:cNvPicPr>
          <p:nvPr/>
        </p:nvPicPr>
        <p:blipFill>
          <a:blip r:embed="rId4"/>
          <a:stretch>
            <a:fillRect/>
          </a:stretch>
        </p:blipFill>
        <p:spPr>
          <a:xfrm>
            <a:off x="4234653" y="1487348"/>
            <a:ext cx="6052347" cy="1455772"/>
          </a:xfrm>
          <a:prstGeom prst="rect">
            <a:avLst/>
          </a:prstGeom>
        </p:spPr>
      </p:pic>
      <p:pic>
        <p:nvPicPr>
          <p:cNvPr id="7" name="Picture 6"/>
          <p:cNvPicPr>
            <a:picLocks noChangeAspect="1"/>
          </p:cNvPicPr>
          <p:nvPr/>
        </p:nvPicPr>
        <p:blipFill>
          <a:blip r:embed="rId5"/>
          <a:stretch>
            <a:fillRect/>
          </a:stretch>
        </p:blipFill>
        <p:spPr>
          <a:xfrm>
            <a:off x="4288302" y="2943120"/>
            <a:ext cx="5945047" cy="2972524"/>
          </a:xfrm>
          <a:prstGeom prst="rect">
            <a:avLst/>
          </a:prstGeom>
        </p:spPr>
      </p:pic>
    </p:spTree>
    <p:extLst>
      <p:ext uri="{BB962C8B-B14F-4D97-AF65-F5344CB8AC3E}">
        <p14:creationId xmlns:p14="http://schemas.microsoft.com/office/powerpoint/2010/main" val="3096886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HESRI Health Equity Policy Tool</a:t>
            </a:r>
            <a:endParaRPr lang="en-US" dirty="0"/>
          </a:p>
        </p:txBody>
      </p:sp>
      <p:pic>
        <p:nvPicPr>
          <p:cNvPr id="4" name="Content Placeholder 3"/>
          <p:cNvPicPr>
            <a:picLocks noGrp="1" noChangeAspect="1"/>
          </p:cNvPicPr>
          <p:nvPr>
            <p:ph idx="1"/>
          </p:nvPr>
        </p:nvPicPr>
        <p:blipFill>
          <a:blip r:embed="rId2"/>
          <a:stretch>
            <a:fillRect/>
          </a:stretch>
        </p:blipFill>
        <p:spPr>
          <a:xfrm>
            <a:off x="1626024" y="2776957"/>
            <a:ext cx="6707748" cy="3217623"/>
          </a:xfrm>
          <a:prstGeom prst="rect">
            <a:avLst/>
          </a:prstGeom>
        </p:spPr>
      </p:pic>
      <p:pic>
        <p:nvPicPr>
          <p:cNvPr id="5" name="Picture 4"/>
          <p:cNvPicPr>
            <a:picLocks noChangeAspect="1"/>
          </p:cNvPicPr>
          <p:nvPr/>
        </p:nvPicPr>
        <p:blipFill>
          <a:blip r:embed="rId3"/>
          <a:stretch>
            <a:fillRect/>
          </a:stretch>
        </p:blipFill>
        <p:spPr>
          <a:xfrm>
            <a:off x="1516283" y="1597305"/>
            <a:ext cx="7287710" cy="1030147"/>
          </a:xfrm>
          <a:prstGeom prst="rect">
            <a:avLst/>
          </a:prstGeom>
        </p:spPr>
      </p:pic>
      <p:sp>
        <p:nvSpPr>
          <p:cNvPr id="6" name="TextBox 5"/>
          <p:cNvSpPr txBox="1"/>
          <p:nvPr/>
        </p:nvSpPr>
        <p:spPr>
          <a:xfrm>
            <a:off x="1516283" y="6072565"/>
            <a:ext cx="7141579" cy="276999"/>
          </a:xfrm>
          <a:prstGeom prst="rect">
            <a:avLst/>
          </a:prstGeom>
          <a:noFill/>
        </p:spPr>
        <p:txBody>
          <a:bodyPr wrap="square" rtlCol="0" anchor="t" anchorCtr="0">
            <a:spAutoFit/>
          </a:bodyPr>
          <a:lstStyle/>
          <a:p>
            <a:pPr algn="ctr"/>
            <a:r>
              <a:rPr lang="en-US" sz="1200" b="1" dirty="0">
                <a:solidFill>
                  <a:srgbClr val="006A40"/>
                </a:solidFill>
                <a:latin typeface="+mn-lt"/>
              </a:rPr>
              <a:t>https://www.who.int/europe/initiatives/health-equity-status-report-initiative/hesri-products</a:t>
            </a:r>
            <a:endParaRPr lang="en-US" sz="1200" b="1" dirty="0" smtClean="0">
              <a:solidFill>
                <a:srgbClr val="006A40"/>
              </a:solidFill>
              <a:latin typeface="+mn-lt"/>
            </a:endParaRPr>
          </a:p>
        </p:txBody>
      </p:sp>
    </p:spTree>
    <p:extLst>
      <p:ext uri="{BB962C8B-B14F-4D97-AF65-F5344CB8AC3E}">
        <p14:creationId xmlns:p14="http://schemas.microsoft.com/office/powerpoint/2010/main" val="8422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19" dirty="0"/>
              <a:t>Definitions</a:t>
            </a:r>
          </a:p>
        </p:txBody>
      </p:sp>
      <p:sp>
        <p:nvSpPr>
          <p:cNvPr id="3" name="Content Placeholder 2"/>
          <p:cNvSpPr>
            <a:spLocks noGrp="1"/>
          </p:cNvSpPr>
          <p:nvPr>
            <p:ph idx="1"/>
          </p:nvPr>
        </p:nvSpPr>
        <p:spPr>
          <a:xfrm>
            <a:off x="789162" y="1690688"/>
            <a:ext cx="8708678" cy="4725291"/>
          </a:xfrm>
        </p:spPr>
        <p:txBody>
          <a:bodyPr/>
          <a:lstStyle/>
          <a:p>
            <a:pPr>
              <a:buClr>
                <a:srgbClr val="000000"/>
              </a:buClr>
            </a:pPr>
            <a:r>
              <a:rPr lang="en-US" altLang="en-US" sz="1969" b="1" dirty="0"/>
              <a:t>Health Inequality</a:t>
            </a:r>
            <a:r>
              <a:rPr lang="en-US" altLang="en-US" sz="1687" dirty="0"/>
              <a:t>- differences in health experiences and health outcomes between different populations. Health inequalities may be health inequities if they are due to socially determined circumstances.</a:t>
            </a:r>
          </a:p>
          <a:p>
            <a:pPr>
              <a:buClr>
                <a:srgbClr val="000000"/>
              </a:buClr>
            </a:pPr>
            <a:r>
              <a:rPr lang="en-US" altLang="en-US" sz="1969" b="1" dirty="0"/>
              <a:t>Health Inequity</a:t>
            </a:r>
            <a:r>
              <a:rPr lang="en-US" altLang="en-US" sz="1687" dirty="0"/>
              <a:t>- differences which are unnecessary and avoidable and which are also considered unfair and unjust</a:t>
            </a:r>
            <a:r>
              <a:rPr lang="en-US" altLang="en-US" sz="1687" baseline="30000" dirty="0"/>
              <a:t>3</a:t>
            </a:r>
            <a:r>
              <a:rPr lang="en-US" altLang="en-US" sz="1687" dirty="0"/>
              <a:t>. They represent differences in opportunity for different populations which result in unfair and unequal life chances, access to services, etc. Arise from gaps related to the social determinants of health.</a:t>
            </a:r>
          </a:p>
          <a:p>
            <a:pPr>
              <a:buClr>
                <a:srgbClr val="000000"/>
              </a:buClr>
            </a:pPr>
            <a:r>
              <a:rPr lang="en-US" altLang="en-US" sz="1969" b="1" dirty="0">
                <a:solidFill>
                  <a:srgbClr val="990033"/>
                </a:solidFill>
                <a:ea typeface="ヒラギノ角ゴ ProN W6" charset="-128"/>
                <a:sym typeface="Arial Bold" panose="020B0704020202020204" pitchFamily="34" charset="0"/>
              </a:rPr>
              <a:t>Health equity</a:t>
            </a:r>
            <a:r>
              <a:rPr lang="en-US" altLang="en-US" sz="1687" dirty="0">
                <a:solidFill>
                  <a:srgbClr val="990033"/>
                </a:solidFill>
                <a:ea typeface="ヒラギノ角ゴ ProN W6" charset="-128"/>
                <a:sym typeface="Arial Bold" panose="020B0704020202020204" pitchFamily="34" charset="0"/>
              </a:rPr>
              <a:t> – the principle of and commitment to incorporating fairness into health by reducing health inequalities.</a:t>
            </a:r>
            <a:r>
              <a:rPr lang="en-US" altLang="en-US" sz="1687" baseline="30000" dirty="0">
                <a:solidFill>
                  <a:srgbClr val="990033"/>
                </a:solidFill>
                <a:ea typeface="ヒラギノ角ゴ ProN W6" charset="-128"/>
                <a:sym typeface="Arial Bold" panose="020B0704020202020204" pitchFamily="34" charset="0"/>
              </a:rPr>
              <a:t>1</a:t>
            </a:r>
            <a:r>
              <a:rPr lang="en-US" altLang="en-US" sz="1687" dirty="0">
                <a:solidFill>
                  <a:srgbClr val="990033"/>
                </a:solidFill>
                <a:ea typeface="ヒラギノ角ゴ ProN W6" charset="-128"/>
                <a:sym typeface="Arial Bold" panose="020B0704020202020204" pitchFamily="34" charset="0"/>
              </a:rPr>
              <a:t> It implies that all people can reach their full health potential and should not be disadvantaged from attaining it because of their race, ethnicity, religion, gender, sexual orientation, age, disability, social class, socio-economic status, geography or other socially determined circumstances</a:t>
            </a:r>
            <a:r>
              <a:rPr lang="en-US" altLang="en-US" sz="1687" baseline="30000" dirty="0">
                <a:solidFill>
                  <a:srgbClr val="990033"/>
                </a:solidFill>
                <a:ea typeface="ヒラギノ角ゴ ProN W6" charset="-128"/>
                <a:sym typeface="Arial Bold" panose="020B0704020202020204" pitchFamily="34" charset="0"/>
              </a:rPr>
              <a:t>2</a:t>
            </a:r>
            <a:r>
              <a:rPr lang="en-US" altLang="en-US" sz="2812" dirty="0">
                <a:solidFill>
                  <a:srgbClr val="990033"/>
                </a:solidFill>
                <a:ea typeface="ヒラギノ角ゴ ProN W6" charset="-128"/>
                <a:sym typeface="Arial Bold" panose="020B0704020202020204" pitchFamily="34" charset="0"/>
              </a:rPr>
              <a:t>.</a:t>
            </a:r>
          </a:p>
        </p:txBody>
      </p:sp>
      <p:sp>
        <p:nvSpPr>
          <p:cNvPr id="28675" name="TextBox 3"/>
          <p:cNvSpPr txBox="1">
            <a:spLocks noChangeArrowheads="1"/>
          </p:cNvSpPr>
          <p:nvPr/>
        </p:nvSpPr>
        <p:spPr bwMode="auto">
          <a:xfrm>
            <a:off x="1295921" y="6048747"/>
            <a:ext cx="7543354" cy="69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l" eaLnBrk="1"/>
            <a:r>
              <a:rPr lang="en-US" altLang="en-US" sz="984"/>
              <a:t>1 Braveman P. What are health disparities and health equity? we need to be clear. Public Health Rep 2014; 129 Suppl 2: 5-8. </a:t>
            </a:r>
          </a:p>
          <a:p>
            <a:pPr algn="l" eaLnBrk="1"/>
            <a:r>
              <a:rPr lang="en-US" altLang="en-US" sz="984"/>
              <a:t>2 Adapted from Whitehead M, Dahlgren G. Concepts and principles for tackling social inequities in health: levelling up part 1. Copenhagen: World health Organization Regional Office for Europe; 2006. </a:t>
            </a:r>
          </a:p>
          <a:p>
            <a:pPr algn="l" eaLnBrk="1"/>
            <a:r>
              <a:rPr lang="en-US" altLang="en-US" sz="984"/>
              <a:t>3 The World Health Organization </a:t>
            </a:r>
          </a:p>
        </p:txBody>
      </p:sp>
    </p:spTree>
    <p:extLst>
      <p:ext uri="{BB962C8B-B14F-4D97-AF65-F5344CB8AC3E}">
        <p14:creationId xmlns:p14="http://schemas.microsoft.com/office/powerpoint/2010/main" val="3526325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41430"/>
            <a:ext cx="9619060" cy="609600"/>
          </a:xfrm>
        </p:spPr>
        <p:txBody>
          <a:bodyPr/>
          <a:lstStyle/>
          <a:p>
            <a:r>
              <a:rPr lang="en-US" dirty="0" smtClean="0"/>
              <a:t>HESRI: Health and health services</a:t>
            </a:r>
            <a:endParaRPr lang="en-US" dirty="0"/>
          </a:p>
        </p:txBody>
      </p:sp>
      <p:pic>
        <p:nvPicPr>
          <p:cNvPr id="4" name="Content Placeholder 3"/>
          <p:cNvPicPr>
            <a:picLocks noGrp="1" noChangeAspect="1"/>
          </p:cNvPicPr>
          <p:nvPr>
            <p:ph idx="1"/>
          </p:nvPr>
        </p:nvPicPr>
        <p:blipFill>
          <a:blip r:embed="rId2"/>
          <a:stretch>
            <a:fillRect/>
          </a:stretch>
        </p:blipFill>
        <p:spPr>
          <a:xfrm>
            <a:off x="1957301" y="1450340"/>
            <a:ext cx="6218810" cy="5407660"/>
          </a:xfrm>
          <a:prstGeom prst="rect">
            <a:avLst/>
          </a:prstGeom>
        </p:spPr>
      </p:pic>
    </p:spTree>
    <p:extLst>
      <p:ext uri="{BB962C8B-B14F-4D97-AF65-F5344CB8AC3E}">
        <p14:creationId xmlns:p14="http://schemas.microsoft.com/office/powerpoint/2010/main" val="2865624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6" y="641430"/>
            <a:ext cx="9619060" cy="609600"/>
          </a:xfrm>
        </p:spPr>
        <p:txBody>
          <a:bodyPr/>
          <a:lstStyle/>
          <a:p>
            <a:r>
              <a:rPr lang="en-US" dirty="0" smtClean="0"/>
              <a:t>HESRI: Income security, social protection</a:t>
            </a:r>
            <a:endParaRPr lang="en-US" dirty="0"/>
          </a:p>
        </p:txBody>
      </p:sp>
      <p:pic>
        <p:nvPicPr>
          <p:cNvPr id="5" name="Content Placeholder 4"/>
          <p:cNvPicPr>
            <a:picLocks noGrp="1" noChangeAspect="1"/>
          </p:cNvPicPr>
          <p:nvPr>
            <p:ph idx="1"/>
          </p:nvPr>
        </p:nvPicPr>
        <p:blipFill>
          <a:blip r:embed="rId2"/>
          <a:stretch>
            <a:fillRect/>
          </a:stretch>
        </p:blipFill>
        <p:spPr>
          <a:xfrm>
            <a:off x="1956122" y="1303507"/>
            <a:ext cx="6342364" cy="5554494"/>
          </a:xfrm>
          <a:prstGeom prst="rect">
            <a:avLst/>
          </a:prstGeom>
        </p:spPr>
      </p:pic>
    </p:spTree>
    <p:extLst>
      <p:ext uri="{BB962C8B-B14F-4D97-AF65-F5344CB8AC3E}">
        <p14:creationId xmlns:p14="http://schemas.microsoft.com/office/powerpoint/2010/main" val="1913053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Saskatchewan and Saskatoon:</a:t>
            </a:r>
          </a:p>
          <a:p>
            <a:pPr lvl="1"/>
            <a:r>
              <a:rPr lang="en-US" dirty="0" smtClean="0"/>
              <a:t>SPRP “12 Bold Ideas to eliminate poverty in Saskatoon” campaign</a:t>
            </a:r>
          </a:p>
          <a:p>
            <a:pPr lvl="1"/>
            <a:r>
              <a:rPr lang="en-US" dirty="0" smtClean="0"/>
              <a:t>Basic Income Guarantee coalitions</a:t>
            </a:r>
          </a:p>
          <a:p>
            <a:pPr lvl="1"/>
            <a:r>
              <a:rPr lang="en-US" dirty="0" smtClean="0"/>
              <a:t>Embedding health equity into QI work in Health Authority</a:t>
            </a:r>
          </a:p>
          <a:p>
            <a:pPr lvl="1"/>
            <a:r>
              <a:rPr lang="en-US" dirty="0" smtClean="0"/>
              <a:t>Ties to </a:t>
            </a:r>
            <a:r>
              <a:rPr lang="en-US" dirty="0" err="1" smtClean="0"/>
              <a:t>Wicihitowin</a:t>
            </a:r>
            <a:r>
              <a:rPr lang="en-US" dirty="0" smtClean="0"/>
              <a:t> conference and TRC Calls to Action, anti – racism </a:t>
            </a:r>
          </a:p>
          <a:p>
            <a:pPr lvl="1"/>
            <a:r>
              <a:rPr lang="en-US" dirty="0" err="1" smtClean="0"/>
              <a:t>Intersectoral</a:t>
            </a:r>
            <a:r>
              <a:rPr lang="en-US" dirty="0" smtClean="0"/>
              <a:t> partnership tables (</a:t>
            </a:r>
            <a:r>
              <a:rPr lang="en-US" dirty="0" err="1" smtClean="0"/>
              <a:t>eg</a:t>
            </a:r>
            <a:r>
              <a:rPr lang="en-US" dirty="0" smtClean="0"/>
              <a:t> CSWB Partners Table, Early Years Coalition, Housing strategy, </a:t>
            </a:r>
            <a:r>
              <a:rPr lang="en-US" dirty="0" err="1" smtClean="0"/>
              <a:t>etc</a:t>
            </a:r>
            <a:r>
              <a:rPr lang="en-US" dirty="0" smtClean="0"/>
              <a:t>)</a:t>
            </a:r>
          </a:p>
          <a:p>
            <a:r>
              <a:rPr lang="en-US" dirty="0" smtClean="0"/>
              <a:t>Canada</a:t>
            </a:r>
          </a:p>
          <a:p>
            <a:pPr lvl="1"/>
            <a:r>
              <a:rPr lang="en-US" dirty="0" smtClean="0"/>
              <a:t>Health Inequalities Reporting Initiative (PHAC)</a:t>
            </a:r>
          </a:p>
          <a:p>
            <a:pPr lvl="1"/>
            <a:r>
              <a:rPr lang="en-US" dirty="0" smtClean="0"/>
              <a:t>Canadian Network on </a:t>
            </a:r>
            <a:r>
              <a:rPr lang="en-US" dirty="0" err="1" smtClean="0"/>
              <a:t>HiAP</a:t>
            </a:r>
            <a:endParaRPr lang="en-US" dirty="0" smtClean="0"/>
          </a:p>
          <a:p>
            <a:pPr lvl="1"/>
            <a:r>
              <a:rPr lang="en-US" dirty="0" smtClean="0"/>
              <a:t>UPHN project grant on “What Really </a:t>
            </a:r>
            <a:r>
              <a:rPr lang="en-US" sz="2062" dirty="0" smtClean="0"/>
              <a:t>Makes Canadians Sick?” </a:t>
            </a:r>
            <a:r>
              <a:rPr lang="en-US" sz="1262" dirty="0" smtClean="0"/>
              <a:t>(</a:t>
            </a:r>
            <a:r>
              <a:rPr lang="en-US" sz="1262" dirty="0"/>
              <a:t>Multilevel estimation of the relative impacts of social determinants on income-related health inequalities in urban </a:t>
            </a:r>
            <a:r>
              <a:rPr lang="en-US" sz="1262" dirty="0" smtClean="0"/>
              <a:t>Canada: Toward </a:t>
            </a:r>
            <a:r>
              <a:rPr lang="en-US" sz="1262" dirty="0"/>
              <a:t>a new Canadian Social Determinants Urban </a:t>
            </a:r>
            <a:r>
              <a:rPr lang="en-US" sz="1262" dirty="0" smtClean="0"/>
              <a:t>Laboratory)</a:t>
            </a:r>
          </a:p>
          <a:p>
            <a:pPr marL="0" indent="-158064">
              <a:buNone/>
            </a:pPr>
            <a:endParaRPr lang="en-US" dirty="0" smtClean="0"/>
          </a:p>
          <a:p>
            <a:pPr lvl="1"/>
            <a:endParaRPr lang="en-US" dirty="0"/>
          </a:p>
        </p:txBody>
      </p:sp>
    </p:spTree>
    <p:extLst>
      <p:ext uri="{BB962C8B-B14F-4D97-AF65-F5344CB8AC3E}">
        <p14:creationId xmlns:p14="http://schemas.microsoft.com/office/powerpoint/2010/main" val="275598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53525" y="365126"/>
            <a:ext cx="9979949" cy="5613722"/>
          </a:xfrm>
          <a:prstGeom prst="rect">
            <a:avLst/>
          </a:prstGeom>
        </p:spPr>
      </p:pic>
    </p:spTree>
    <p:extLst>
      <p:ext uri="{BB962C8B-B14F-4D97-AF65-F5344CB8AC3E}">
        <p14:creationId xmlns:p14="http://schemas.microsoft.com/office/powerpoint/2010/main" val="5016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CA" sz="3600" dirty="0">
                <a:ea typeface="ＭＳ Ｐゴシック" charset="0"/>
              </a:rPr>
              <a:t>Why Monitor Health Inequities?</a:t>
            </a:r>
            <a:endParaRPr lang="en-US" sz="3600" dirty="0">
              <a:ea typeface="ＭＳ Ｐゴシック" charset="0"/>
            </a:endParaRPr>
          </a:p>
        </p:txBody>
      </p:sp>
      <p:sp>
        <p:nvSpPr>
          <p:cNvPr id="8195" name="Content Placeholder 2"/>
          <p:cNvSpPr>
            <a:spLocks noGrp="1"/>
          </p:cNvSpPr>
          <p:nvPr>
            <p:ph idx="1"/>
          </p:nvPr>
        </p:nvSpPr>
        <p:spPr/>
        <p:txBody>
          <a:bodyPr/>
          <a:lstStyle/>
          <a:p>
            <a:pPr marL="0" indent="0" eaLnBrk="1" hangingPunct="1">
              <a:buNone/>
              <a:defRPr/>
            </a:pPr>
            <a:endParaRPr lang="en-US" dirty="0">
              <a:ea typeface="ＭＳ Ｐゴシック" charset="0"/>
            </a:endParaRPr>
          </a:p>
          <a:p>
            <a:pPr lvl="1" eaLnBrk="1" hangingPunct="1">
              <a:defRPr/>
            </a:pPr>
            <a:r>
              <a:rPr lang="en-US" sz="2800" dirty="0">
                <a:ea typeface="ＭＳ Ｐゴシック" charset="0"/>
              </a:rPr>
              <a:t>To support </a:t>
            </a:r>
            <a:r>
              <a:rPr lang="en-US" sz="2800" dirty="0" err="1">
                <a:ea typeface="ＭＳ Ｐゴシック" charset="0"/>
              </a:rPr>
              <a:t>intersectoral</a:t>
            </a:r>
            <a:r>
              <a:rPr lang="en-US" sz="2800" dirty="0">
                <a:ea typeface="ＭＳ Ｐゴシック" charset="0"/>
              </a:rPr>
              <a:t> action (program &amp; policy)</a:t>
            </a:r>
          </a:p>
          <a:p>
            <a:pPr lvl="1" eaLnBrk="1" hangingPunct="1">
              <a:defRPr/>
            </a:pPr>
            <a:r>
              <a:rPr lang="en-US" sz="2800" dirty="0">
                <a:ea typeface="ＭＳ Ｐゴシック" charset="0"/>
              </a:rPr>
              <a:t>To increase public awareness and support for change</a:t>
            </a:r>
          </a:p>
          <a:p>
            <a:pPr lvl="1" eaLnBrk="1" hangingPunct="1">
              <a:defRPr/>
            </a:pPr>
            <a:r>
              <a:rPr lang="en-US" sz="2800" dirty="0">
                <a:ea typeface="ＭＳ Ｐゴシック" charset="0"/>
              </a:rPr>
              <a:t>To support health system action (program &amp; policy)</a:t>
            </a:r>
          </a:p>
          <a:p>
            <a:pPr eaLnBrk="1" hangingPunct="1">
              <a:defRPr/>
            </a:pPr>
            <a:endParaRPr lang="en-US" dirty="0">
              <a:ea typeface="ＭＳ Ｐゴシック" charset="0"/>
            </a:endParaRPr>
          </a:p>
          <a:p>
            <a:pPr eaLnBrk="1" hangingPunct="1">
              <a:defRPr/>
            </a:pPr>
            <a:endParaRPr lang="en-US" dirty="0">
              <a:ea typeface="ＭＳ Ｐゴシック" charset="0"/>
            </a:endParaRPr>
          </a:p>
        </p:txBody>
      </p:sp>
    </p:spTree>
    <p:extLst>
      <p:ext uri="{BB962C8B-B14F-4D97-AF65-F5344CB8AC3E}">
        <p14:creationId xmlns:p14="http://schemas.microsoft.com/office/powerpoint/2010/main" val="257367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5576" y="122057"/>
            <a:ext cx="8872538" cy="1325563"/>
          </a:xfrm>
        </p:spPr>
        <p:txBody>
          <a:bodyPr>
            <a:normAutofit/>
          </a:bodyPr>
          <a:lstStyle/>
          <a:p>
            <a:r>
              <a:rPr lang="en-US" sz="2800" dirty="0"/>
              <a:t>A Framework for Conceptualizing Equity in Healthcare</a:t>
            </a: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58410" y="1190887"/>
            <a:ext cx="7268901" cy="5611591"/>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745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464469" y="178594"/>
            <a:ext cx="7358063" cy="1073795"/>
          </a:xfrm>
        </p:spPr>
        <p:txBody>
          <a:bodyPr vert="horz" lIns="91440" tIns="45720" rIns="132078" bIns="45720" rtlCol="0" anchor="ctr">
            <a:normAutofit fontScale="90000"/>
          </a:bodyPr>
          <a:lstStyle/>
          <a:p>
            <a:r>
              <a:rPr lang="en-US" altLang="en-US" sz="2812">
                <a:solidFill>
                  <a:srgbClr val="990033"/>
                </a:solidFill>
                <a:latin typeface="Arial Bold" panose="020B0704020202020204" pitchFamily="34" charset="0"/>
                <a:cs typeface="Arial Bold" panose="020B0704020202020204" pitchFamily="34" charset="0"/>
                <a:sym typeface="Arial Bold" panose="020B0704020202020204" pitchFamily="34" charset="0"/>
              </a:rPr>
              <a:t>WHO Report </a:t>
            </a:r>
            <a:r>
              <a:rPr lang="ja-JP" altLang="en-US" sz="2812">
                <a:solidFill>
                  <a:srgbClr val="990033"/>
                </a:solidFill>
                <a:latin typeface="Arial" panose="020B0604020202020204" pitchFamily="34" charset="0"/>
                <a:cs typeface="Arial Bold" panose="020B0704020202020204" pitchFamily="34" charset="0"/>
                <a:sym typeface="Arial Bold" panose="020B0704020202020204" pitchFamily="34" charset="0"/>
              </a:rPr>
              <a:t>“</a:t>
            </a:r>
            <a:r>
              <a:rPr lang="en-US" altLang="ja-JP" sz="2812">
                <a:solidFill>
                  <a:srgbClr val="990033"/>
                </a:solidFill>
                <a:latin typeface="Arial Bold" panose="020B0704020202020204" pitchFamily="34" charset="0"/>
                <a:cs typeface="Arial Bold" panose="020B0704020202020204" pitchFamily="34" charset="0"/>
                <a:sym typeface="Arial Bold" panose="020B0704020202020204" pitchFamily="34" charset="0"/>
              </a:rPr>
              <a:t>Closing the Gap in a Generation</a:t>
            </a:r>
            <a:r>
              <a:rPr lang="ja-JP" altLang="en-US" sz="2812">
                <a:solidFill>
                  <a:srgbClr val="990033"/>
                </a:solidFill>
                <a:latin typeface="Arial" panose="020B0604020202020204" pitchFamily="34" charset="0"/>
                <a:cs typeface="Arial Bold" panose="020B0704020202020204" pitchFamily="34" charset="0"/>
                <a:sym typeface="Arial Bold" panose="020B0704020202020204" pitchFamily="34" charset="0"/>
              </a:rPr>
              <a:t>”</a:t>
            </a:r>
            <a:r>
              <a:rPr lang="en-US" altLang="ja-JP" sz="2812">
                <a:solidFill>
                  <a:srgbClr val="990033"/>
                </a:solidFill>
                <a:latin typeface="Arial Bold" panose="020B0704020202020204" pitchFamily="34" charset="0"/>
                <a:ea typeface="ヒラギノ角ゴ ProN W6" charset="-128"/>
                <a:sym typeface="Arial Bold" panose="020B0704020202020204" pitchFamily="34" charset="0"/>
              </a:rPr>
              <a:t/>
            </a:r>
            <a:br>
              <a:rPr lang="en-US" altLang="ja-JP" sz="2812">
                <a:solidFill>
                  <a:srgbClr val="990033"/>
                </a:solidFill>
                <a:latin typeface="Arial Bold" panose="020B0704020202020204" pitchFamily="34" charset="0"/>
                <a:ea typeface="ヒラギノ角ゴ ProN W6" charset="-128"/>
                <a:sym typeface="Arial Bold" panose="020B0704020202020204" pitchFamily="34" charset="0"/>
              </a:rPr>
            </a:br>
            <a:endParaRPr lang="en-US" altLang="en-US" sz="2812"/>
          </a:p>
        </p:txBody>
      </p:sp>
      <p:sp>
        <p:nvSpPr>
          <p:cNvPr id="7170" name="Rectangle 2"/>
          <p:cNvSpPr>
            <a:spLocks noGrp="1" noChangeArrowheads="1"/>
          </p:cNvSpPr>
          <p:nvPr>
            <p:ph type="body" idx="1"/>
          </p:nvPr>
        </p:nvSpPr>
        <p:spPr>
          <a:xfrm>
            <a:off x="3979293" y="1252389"/>
            <a:ext cx="4876725" cy="4662413"/>
          </a:xfrm>
        </p:spPr>
        <p:txBody>
          <a:bodyPr vert="horz" lIns="91440" tIns="45720" rIns="132078" bIns="45720" rtlCol="0">
            <a:normAutofit/>
          </a:bodyPr>
          <a:lstStyle/>
          <a:p>
            <a:pPr marL="782436" lvl="1">
              <a:buClr>
                <a:srgbClr val="990033"/>
              </a:buClr>
            </a:pPr>
            <a:r>
              <a:rPr lang="ja-JP" altLang="en-US" sz="1969">
                <a:solidFill>
                  <a:srgbClr val="990033"/>
                </a:solidFill>
                <a:latin typeface="Arial" panose="020B0604020202020204" pitchFamily="34" charset="0"/>
                <a:cs typeface="Arial Bold" panose="020B0704020202020204" pitchFamily="34" charset="0"/>
                <a:sym typeface="Arial Bold" panose="020B0704020202020204" pitchFamily="34" charset="0"/>
              </a:rPr>
              <a:t>“</a:t>
            </a:r>
            <a:r>
              <a:rPr lang="en-US" altLang="ja-JP" sz="1969">
                <a:latin typeface="Arial Bold" panose="020B0704020202020204" pitchFamily="34" charset="0"/>
                <a:cs typeface="Arial Bold" panose="020B0704020202020204" pitchFamily="34" charset="0"/>
                <a:sym typeface="Arial Bold" panose="020B0704020202020204" pitchFamily="34" charset="0"/>
              </a:rPr>
              <a:t>Where systematic differences in health are judged to be avoidable by reasonable action they are, quite simply, unfair. It is this that we label health inequity.</a:t>
            </a:r>
            <a:r>
              <a:rPr lang="en-US" altLang="ja-JP" sz="1969"/>
              <a:t> </a:t>
            </a:r>
            <a:r>
              <a:rPr lang="en-US" altLang="ja-JP" sz="1969">
                <a:solidFill>
                  <a:srgbClr val="990033"/>
                </a:solidFill>
                <a:latin typeface="Arial Bold" panose="020B0704020202020204" pitchFamily="34" charset="0"/>
                <a:cs typeface="Arial Bold" panose="020B0704020202020204" pitchFamily="34" charset="0"/>
                <a:sym typeface="Arial Bold" panose="020B0704020202020204" pitchFamily="34" charset="0"/>
              </a:rPr>
              <a:t>…</a:t>
            </a:r>
            <a:r>
              <a:rPr lang="en-US" altLang="ja-JP" sz="1969">
                <a:latin typeface="Arial Bold" panose="020B0704020202020204" pitchFamily="34" charset="0"/>
                <a:cs typeface="Arial Bold" panose="020B0704020202020204" pitchFamily="34" charset="0"/>
                <a:sym typeface="Arial Bold" panose="020B0704020202020204" pitchFamily="34" charset="0"/>
              </a:rPr>
              <a:t>Reducing health inequities is, …an ethical imperative. Social injustice is killing people on a grand scale.</a:t>
            </a:r>
            <a:r>
              <a:rPr lang="ja-JP" altLang="en-US" sz="1969">
                <a:latin typeface="Arial" panose="020B0604020202020204" pitchFamily="34" charset="0"/>
                <a:cs typeface="Arial Bold" panose="020B0704020202020204" pitchFamily="34" charset="0"/>
                <a:sym typeface="Arial Bold" panose="020B0704020202020204" pitchFamily="34" charset="0"/>
              </a:rPr>
              <a:t>”</a:t>
            </a:r>
            <a:r>
              <a:rPr lang="en-US" altLang="ja-JP" sz="1969">
                <a:solidFill>
                  <a:srgbClr val="990033"/>
                </a:solidFill>
                <a:latin typeface="Arial Bold" panose="020B0704020202020204" pitchFamily="34" charset="0"/>
                <a:cs typeface="Arial Bold" panose="020B0704020202020204" pitchFamily="34" charset="0"/>
                <a:sym typeface="Arial Bold" panose="020B0704020202020204" pitchFamily="34" charset="0"/>
              </a:rPr>
              <a:t> (Marmot, 2008).</a:t>
            </a:r>
            <a:endParaRPr lang="en-US" altLang="ja-JP" sz="1969">
              <a:solidFill>
                <a:srgbClr val="990033"/>
              </a:solidFill>
              <a:latin typeface="Arial Bold" panose="020B0704020202020204" pitchFamily="34" charset="0"/>
              <a:ea typeface="ヒラギノ角ゴ ProN W6" charset="-128"/>
              <a:cs typeface="Arial Bold" panose="020B0704020202020204" pitchFamily="34" charset="0"/>
              <a:sym typeface="Arial Bold" panose="020B0704020202020204" pitchFamily="34" charset="0"/>
            </a:endParaRPr>
          </a:p>
          <a:p>
            <a:pPr marL="782436" lvl="1">
              <a:buClr>
                <a:srgbClr val="990033"/>
              </a:buClr>
            </a:pPr>
            <a:endParaRPr lang="en-US" altLang="en-US" sz="1969">
              <a:solidFill>
                <a:srgbClr val="990033"/>
              </a:solidFill>
              <a:latin typeface="Arial Bold" panose="020B0704020202020204" pitchFamily="34" charset="0"/>
              <a:ea typeface="ヒラギノ角ゴ ProN W6" charset="-128"/>
              <a:cs typeface="Arial Bold" panose="020B0704020202020204" pitchFamily="34" charset="0"/>
              <a:sym typeface="Arial Bold" panose="020B0704020202020204" pitchFamily="34" charset="0"/>
            </a:endParaRPr>
          </a:p>
          <a:p>
            <a:pPr marL="782436" lvl="1">
              <a:buClr>
                <a:srgbClr val="990033"/>
              </a:buClr>
            </a:pPr>
            <a:endParaRPr lang="en-US" altLang="en-US" sz="1969">
              <a:solidFill>
                <a:srgbClr val="990033"/>
              </a:solidFill>
              <a:latin typeface="Arial Bold" panose="020B0704020202020204" pitchFamily="34" charset="0"/>
              <a:ea typeface="ヒラギノ角ゴ ProN W6" charset="-128"/>
              <a:sym typeface="Arial Bold" panose="020B07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31" y="1404193"/>
            <a:ext cx="3028281" cy="48220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5683609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0"/>
            <a:ext cx="9595779" cy="6858000"/>
          </a:xfrm>
          <a:prstGeom prst="rect">
            <a:avLst/>
          </a:prstGeom>
        </p:spPr>
      </p:pic>
      <p:sp>
        <p:nvSpPr>
          <p:cNvPr id="3" name="Rectangle 2"/>
          <p:cNvSpPr/>
          <p:nvPr/>
        </p:nvSpPr>
        <p:spPr bwMode="auto">
          <a:xfrm>
            <a:off x="8839200" y="304800"/>
            <a:ext cx="914400" cy="10305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894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USask 1">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00694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txDef>
      <a:spPr>
        <a:noFill/>
      </a:spPr>
      <a:bodyPr wrap="square" rtlCol="0" anchor="t" anchorCtr="0">
        <a:spAutoFit/>
      </a:bodyPr>
      <a:lstStyle>
        <a:defPPr algn="ctr">
          <a:defRPr sz="1200" b="1" dirty="0" smtClean="0">
            <a:solidFill>
              <a:srgbClr val="006A40"/>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115F5E34AA64478B1FE60F5E40E7D8" ma:contentTypeVersion="12" ma:contentTypeDescription="Create a new document." ma:contentTypeScope="" ma:versionID="cefbbcb0a3c5c2a8230bc00f9f71974f">
  <xsd:schema xmlns:xsd="http://www.w3.org/2001/XMLSchema" xmlns:xs="http://www.w3.org/2001/XMLSchema" xmlns:p="http://schemas.microsoft.com/office/2006/metadata/properties" xmlns:ns3="4c163503-7eac-4360-a05a-e75f71be4562" xmlns:ns4="02564ba6-51f5-4ec8-bbb5-74a9ad259287" targetNamespace="http://schemas.microsoft.com/office/2006/metadata/properties" ma:root="true" ma:fieldsID="2a00ab968f34fc2848c0b4b7621e5a25" ns3:_="" ns4:_="">
    <xsd:import namespace="4c163503-7eac-4360-a05a-e75f71be4562"/>
    <xsd:import namespace="02564ba6-51f5-4ec8-bbb5-74a9ad2592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63503-7eac-4360-a05a-e75f71be4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64ba6-51f5-4ec8-bbb5-74a9ad2592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8FC66D-C1F7-4DB2-911E-16F9D46754C8}">
  <ds:schemaRefs>
    <ds:schemaRef ds:uri="http://schemas.microsoft.com/sharepoint/v3/contenttype/forms"/>
  </ds:schemaRefs>
</ds:datastoreItem>
</file>

<file path=customXml/itemProps2.xml><?xml version="1.0" encoding="utf-8"?>
<ds:datastoreItem xmlns:ds="http://schemas.openxmlformats.org/officeDocument/2006/customXml" ds:itemID="{53A4D8F2-85D7-4398-B3B9-FD869D603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63503-7eac-4360-a05a-e75f71be4562"/>
    <ds:schemaRef ds:uri="02564ba6-51f5-4ec8-bbb5-74a9ad259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45D537-CF53-4C7B-8022-978B004FE2E2}">
  <ds:schemaRefs>
    <ds:schemaRef ds:uri="4c163503-7eac-4360-a05a-e75f71be456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2564ba6-51f5-4ec8-bbb5-74a9ad25928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SEA Workshop_20131104_CUCN</Template>
  <TotalTime>6639</TotalTime>
  <Words>2484</Words>
  <Application>Microsoft Office PowerPoint</Application>
  <PresentationFormat>35mm Slides</PresentationFormat>
  <Paragraphs>153</Paragraphs>
  <Slides>42</Slides>
  <Notes>11</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62" baseType="lpstr">
      <vt:lpstr>ＭＳ Ｐゴシック</vt:lpstr>
      <vt:lpstr>ＭＳ Ｐゴシック</vt:lpstr>
      <vt:lpstr>游ゴシック</vt:lpstr>
      <vt:lpstr>游ゴシック Light</vt:lpstr>
      <vt:lpstr>Arial</vt:lpstr>
      <vt:lpstr>Arial Black</vt:lpstr>
      <vt:lpstr>Arial Bold</vt:lpstr>
      <vt:lpstr>Calibri</vt:lpstr>
      <vt:lpstr>Calibri Light</vt:lpstr>
      <vt:lpstr>Century Gothic</vt:lpstr>
      <vt:lpstr>Georgia</vt:lpstr>
      <vt:lpstr>Helvetica</vt:lpstr>
      <vt:lpstr>Helvetica Light</vt:lpstr>
      <vt:lpstr>Times</vt:lpstr>
      <vt:lpstr>Times New Roman</vt:lpstr>
      <vt:lpstr>Wingdings</vt:lpstr>
      <vt:lpstr>ヒラギノ角ゴ ProN W6</vt:lpstr>
      <vt:lpstr>Office Theme</vt:lpstr>
      <vt:lpstr>Blank</vt:lpstr>
      <vt:lpstr>Bitmap Image</vt:lpstr>
      <vt:lpstr>Health Inequities in Saskatoon: An Update on Reports and Actions </vt:lpstr>
      <vt:lpstr>Objectives</vt:lpstr>
      <vt:lpstr>Context: a Population Health Approach for health system planning and delivery</vt:lpstr>
      <vt:lpstr>Definitions</vt:lpstr>
      <vt:lpstr>PowerPoint Presentation</vt:lpstr>
      <vt:lpstr>Why Monitor Health Inequities?</vt:lpstr>
      <vt:lpstr>A Framework for Conceptualizing Equity in Healthcare</vt:lpstr>
      <vt:lpstr>WHO Report “Closing the Gap in a Generation” </vt:lpstr>
      <vt:lpstr>PowerPoint Presentation</vt:lpstr>
      <vt:lpstr>PowerPoint Presentation</vt:lpstr>
      <vt:lpstr>Role of the Health System in Tackling Health Inequalities</vt:lpstr>
      <vt:lpstr>PowerPoint Presentation</vt:lpstr>
      <vt:lpstr>Health System Use of Health Equity Data</vt:lpstr>
      <vt:lpstr>The Health Equity Journey in Saskatoon and Canada</vt:lpstr>
      <vt:lpstr>Timeline</vt:lpstr>
      <vt:lpstr>Influence on Regional and provincial intersectoral work</vt:lpstr>
      <vt:lpstr>System performance equity indicators</vt:lpstr>
      <vt:lpstr>PowerPoint Presentation</vt:lpstr>
      <vt:lpstr>Health care Equity audits/guide</vt:lpstr>
      <vt:lpstr>PowerPoint Presentation</vt:lpstr>
      <vt:lpstr>HCEA cycle</vt:lpstr>
      <vt:lpstr>Health Care Equity Audit Immunization</vt:lpstr>
      <vt:lpstr>Health Equity “Over time”: furthering  our research evidence</vt:lpstr>
      <vt:lpstr>PowerPoint Presentation</vt:lpstr>
      <vt:lpstr>PowerPoint Presentation</vt:lpstr>
      <vt:lpstr>PowerPoint Presentation</vt:lpstr>
      <vt:lpstr>Measuring Trends in Health Inequalities in Urban Canada – Saskatoon 2021</vt:lpstr>
      <vt:lpstr>Measuring Trends in Health Inequalities in Urban Canada </vt:lpstr>
      <vt:lpstr>Measuring Trends in Health Inequalities in Urban Canada </vt:lpstr>
      <vt:lpstr>Measuring Trends in Health Inequalities in Urban Canada </vt:lpstr>
      <vt:lpstr>National Health Equity reports</vt:lpstr>
      <vt:lpstr>COVID Health Equity considerations</vt:lpstr>
      <vt:lpstr>COVID Health Equity considerations</vt:lpstr>
      <vt:lpstr>Health Equity Impact Assessments</vt:lpstr>
      <vt:lpstr>PowerPoint Presentation</vt:lpstr>
      <vt:lpstr>Implications for health system leaders?</vt:lpstr>
      <vt:lpstr>Intersectoral implications: Ties to Health in All Policies</vt:lpstr>
      <vt:lpstr>Health Equity Status Report Initiative (HESRI) WHO Europe</vt:lpstr>
      <vt:lpstr>HESRI Health Equity Policy Tool</vt:lpstr>
      <vt:lpstr>HESRI: Health and health services</vt:lpstr>
      <vt:lpstr>HESRI: Income security, social protection</vt:lpstr>
      <vt:lpstr>Next Steps</vt:lpstr>
    </vt:vector>
  </TitlesOfParts>
  <Company>Saskatoon Health Region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Surveillance Workshop</dc:title>
  <dc:creator>Neudorf, Cory  PHS-SktnHR</dc:creator>
  <cp:lastModifiedBy>Heilman, Mary SHA</cp:lastModifiedBy>
  <cp:revision>40</cp:revision>
  <cp:lastPrinted>2004-01-30T19:56:51Z</cp:lastPrinted>
  <dcterms:created xsi:type="dcterms:W3CDTF">2013-11-24T17:48:23Z</dcterms:created>
  <dcterms:modified xsi:type="dcterms:W3CDTF">2022-11-15T17:38:55Z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0x01010052115F5E34AA64478B1FE60F5E40E7D8</vt:lpwstr>
  </property>
</Properties>
</file>